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5" r:id="rId3"/>
  </p:sldMasterIdLst>
  <p:notesMasterIdLst>
    <p:notesMasterId r:id="rId25"/>
  </p:notesMasterIdLst>
  <p:sldIdLst>
    <p:sldId id="262" r:id="rId4"/>
    <p:sldId id="258" r:id="rId5"/>
    <p:sldId id="259" r:id="rId6"/>
    <p:sldId id="260" r:id="rId7"/>
    <p:sldId id="281" r:id="rId8"/>
    <p:sldId id="283" r:id="rId9"/>
    <p:sldId id="284" r:id="rId10"/>
    <p:sldId id="272" r:id="rId11"/>
    <p:sldId id="289" r:id="rId12"/>
    <p:sldId id="280" r:id="rId13"/>
    <p:sldId id="276" r:id="rId14"/>
    <p:sldId id="286" r:id="rId15"/>
    <p:sldId id="287" r:id="rId16"/>
    <p:sldId id="288" r:id="rId17"/>
    <p:sldId id="263" r:id="rId18"/>
    <p:sldId id="265" r:id="rId19"/>
    <p:sldId id="266" r:id="rId20"/>
    <p:sldId id="267" r:id="rId21"/>
    <p:sldId id="268" r:id="rId22"/>
    <p:sldId id="270" r:id="rId23"/>
    <p:sldId id="27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E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B209-4E00-45CA-9571-906B1B04D081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95999-53DB-4DA9-AE76-8D92F05E5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241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192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70672B-CE76-481F-AC28-CDDE808C1BE4}" type="slidenum"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0963" y="739775"/>
            <a:ext cx="6573837" cy="3698875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34166" y="4686224"/>
            <a:ext cx="4456426" cy="4440077"/>
          </a:xfrm>
        </p:spPr>
        <p:txBody>
          <a:bodyPr/>
          <a:lstStyle/>
          <a:p>
            <a:r>
              <a:rPr lang="sv-SE" dirty="0" err="1">
                <a:solidFill>
                  <a:schemeClr val="tx1"/>
                </a:solidFill>
              </a:rPr>
              <a:t>Noise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level</a:t>
            </a:r>
            <a:r>
              <a:rPr lang="sv-SE" dirty="0">
                <a:solidFill>
                  <a:schemeClr val="tx1"/>
                </a:solidFill>
              </a:rPr>
              <a:t> is </a:t>
            </a:r>
            <a:r>
              <a:rPr lang="sv-SE" dirty="0" err="1">
                <a:solidFill>
                  <a:schemeClr val="tx1"/>
                </a:solidFill>
              </a:rPr>
              <a:t>also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very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important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factor</a:t>
            </a:r>
            <a:r>
              <a:rPr lang="sv-SE" dirty="0">
                <a:solidFill>
                  <a:schemeClr val="tx1"/>
                </a:solidFill>
              </a:rPr>
              <a:t> on </a:t>
            </a:r>
            <a:r>
              <a:rPr lang="sv-SE" dirty="0" err="1">
                <a:solidFill>
                  <a:schemeClr val="tx1"/>
                </a:solidFill>
              </a:rPr>
              <a:t>cooker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hoods</a:t>
            </a:r>
            <a:r>
              <a:rPr lang="sv-SE" dirty="0">
                <a:solidFill>
                  <a:schemeClr val="tx1"/>
                </a:solidFill>
              </a:rPr>
              <a:t> and </a:t>
            </a:r>
            <a:r>
              <a:rPr lang="sv-SE" dirty="0" err="1">
                <a:solidFill>
                  <a:schemeClr val="tx1"/>
                </a:solidFill>
              </a:rPr>
              <a:t>with</a:t>
            </a:r>
            <a:r>
              <a:rPr lang="sv-SE" dirty="0">
                <a:solidFill>
                  <a:schemeClr val="tx1"/>
                </a:solidFill>
              </a:rPr>
              <a:t> a </a:t>
            </a:r>
            <a:r>
              <a:rPr lang="sv-SE" dirty="0" err="1">
                <a:solidFill>
                  <a:schemeClr val="tx1"/>
                </a:solidFill>
              </a:rPr>
              <a:t>cooker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hood</a:t>
            </a:r>
            <a:r>
              <a:rPr lang="sv-SE" dirty="0">
                <a:solidFill>
                  <a:schemeClr val="tx1"/>
                </a:solidFill>
              </a:rPr>
              <a:t> from ASKO </a:t>
            </a:r>
            <a:r>
              <a:rPr lang="sv-SE" dirty="0" err="1">
                <a:solidFill>
                  <a:schemeClr val="tx1"/>
                </a:solidFill>
              </a:rPr>
              <a:t>you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don’t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need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to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raise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your</a:t>
            </a:r>
            <a:r>
              <a:rPr lang="sv-SE" dirty="0">
                <a:solidFill>
                  <a:schemeClr val="tx1"/>
                </a:solidFill>
              </a:rPr>
              <a:t> voice.</a:t>
            </a:r>
          </a:p>
          <a:p>
            <a:endParaRPr lang="sv-SE" dirty="0">
              <a:solidFill>
                <a:schemeClr val="tx1"/>
              </a:solidFill>
            </a:endParaRPr>
          </a:p>
          <a:p>
            <a:r>
              <a:rPr lang="sv-SE" dirty="0">
                <a:solidFill>
                  <a:schemeClr val="tx1"/>
                </a:solidFill>
              </a:rPr>
              <a:t>The new </a:t>
            </a:r>
            <a:r>
              <a:rPr lang="sv-SE" dirty="0" err="1">
                <a:solidFill>
                  <a:schemeClr val="tx1"/>
                </a:solidFill>
              </a:rPr>
              <a:t>cooker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hoods</a:t>
            </a:r>
            <a:r>
              <a:rPr lang="sv-SE" dirty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have</a:t>
            </a:r>
            <a:r>
              <a:rPr lang="sv-SE" dirty="0">
                <a:solidFill>
                  <a:schemeClr val="tx1"/>
                </a:solidFill>
              </a:rPr>
              <a:t> a soundlevel as </a:t>
            </a:r>
            <a:r>
              <a:rPr lang="sv-SE" dirty="0" err="1">
                <a:solidFill>
                  <a:schemeClr val="tx1"/>
                </a:solidFill>
              </a:rPr>
              <a:t>low</a:t>
            </a:r>
            <a:r>
              <a:rPr lang="sv-SE" dirty="0">
                <a:solidFill>
                  <a:schemeClr val="tx1"/>
                </a:solidFill>
              </a:rPr>
              <a:t> as 41dBA. </a:t>
            </a:r>
          </a:p>
        </p:txBody>
      </p:sp>
    </p:spTree>
    <p:extLst>
      <p:ext uri="{BB962C8B-B14F-4D97-AF65-F5344CB8AC3E}">
        <p14:creationId xmlns:p14="http://schemas.microsoft.com/office/powerpoint/2010/main" val="406793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Cabinet directives: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Min. plinth height: 100 mm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Helvetica LT Std Light" panose="020B0403020202020204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Recirculation set particulars: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With dedicated carbon and fine dust filter 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Includes Naber accessories.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No connection to plinth needed.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Manual will include instruction to ventilate plinth.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latin typeface="Helvetica LT Std Light" panose="020B0403020202020204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Installation: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latin typeface="Helvetica LT Std Light" panose="020B0403020202020204"/>
              </a:rPr>
              <a:t>In the bottom plate of cabinet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12D7D8-090E-458A-8A43-73CA24014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2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pterContent-1Spalt_TEST_1705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25" y="0"/>
            <a:ext cx="6096001" cy="6858000"/>
          </a:xfrm>
          <a:prstGeom prst="rect">
            <a:avLst/>
          </a:prstGeom>
        </p:spPr>
        <p:txBody>
          <a:bodyPr lIns="102397" tIns="51199" rIns="102397" bIns="51199"/>
          <a:lstStyle/>
          <a:p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83089" y="6356350"/>
            <a:ext cx="858070" cy="365125"/>
          </a:xfrm>
          <a:prstGeom prst="rect">
            <a:avLst/>
          </a:prstGeom>
        </p:spPr>
        <p:txBody>
          <a:bodyPr anchor="b"/>
          <a:lstStyle>
            <a:lvl1pPr>
              <a:defRPr sz="1300">
                <a:latin typeface="Helvetica LT Std Light"/>
              </a:defRPr>
            </a:lvl1pPr>
          </a:lstStyle>
          <a:p>
            <a:fld id="{A40E4799-50B2-4E2B-8C80-F6491C54C1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37442" y="6356350"/>
            <a:ext cx="3604260" cy="365125"/>
          </a:xfrm>
          <a:prstGeom prst="rect">
            <a:avLst/>
          </a:prstGeom>
        </p:spPr>
        <p:txBody>
          <a:bodyPr lIns="0" anchor="b"/>
          <a:lstStyle>
            <a:lvl1pPr algn="l">
              <a:defRPr sz="1300">
                <a:latin typeface="Helvetica LT Std Light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ASKO Washing Machines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2824" y="6356350"/>
            <a:ext cx="611504" cy="365125"/>
          </a:xfrm>
          <a:prstGeom prst="rect">
            <a:avLst/>
          </a:prstGeom>
        </p:spPr>
        <p:txBody>
          <a:bodyPr lIns="102397" tIns="51199" rIns="102397" bIns="51199" anchor="b"/>
          <a:lstStyle>
            <a:lvl1pPr algn="l">
              <a:defRPr sz="1300">
                <a:latin typeface="Helvetica LT Std Light"/>
              </a:defRPr>
            </a:lvl1pPr>
          </a:lstStyle>
          <a:p>
            <a:pPr defTabSz="1023897"/>
            <a:fld id="{05F4EF65-B208-485D-A45C-9262A3E15FAB}" type="slidenum">
              <a:rPr lang="en-US" smtClean="0">
                <a:solidFill>
                  <a:prstClr val="black"/>
                </a:solidFill>
              </a:rPr>
              <a:pPr defTabSz="102389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058" y="2500313"/>
            <a:ext cx="5006790" cy="3308816"/>
          </a:xfrm>
          <a:prstGeom prst="rect">
            <a:avLst/>
          </a:prstGeom>
        </p:spPr>
        <p:txBody>
          <a:bodyPr lIns="0" tIns="51199" rIns="102397" bIns="51199" numCol="1" spcCol="403142" anchor="b">
            <a:noAutofit/>
          </a:bodyPr>
          <a:lstStyle>
            <a:lvl1pPr marL="342900" indent="-342900">
              <a:lnSpc>
                <a:spcPts val="2352"/>
              </a:lnSpc>
              <a:spcBef>
                <a:spcPts val="201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2000"/>
            </a:lvl1pPr>
            <a:lvl2pPr marL="511949" indent="0">
              <a:buNone/>
              <a:defRPr sz="1600"/>
            </a:lvl2pPr>
            <a:lvl3pPr marL="1023897" indent="0">
              <a:buNone/>
              <a:defRPr sz="1300"/>
            </a:lvl3pPr>
            <a:lvl4pPr marL="1535847" indent="0">
              <a:buNone/>
              <a:defRPr sz="1100"/>
            </a:lvl4pPr>
            <a:lvl5pPr marL="2047795" indent="0">
              <a:buNone/>
              <a:defRPr sz="1100"/>
            </a:lvl5pPr>
            <a:lvl6pPr marL="2559744" indent="0">
              <a:buNone/>
              <a:defRPr sz="1100"/>
            </a:lvl6pPr>
            <a:lvl7pPr marL="3071693" indent="0">
              <a:buNone/>
              <a:defRPr sz="1100"/>
            </a:lvl7pPr>
            <a:lvl8pPr marL="3583641" indent="0">
              <a:buNone/>
              <a:defRPr sz="1100"/>
            </a:lvl8pPr>
            <a:lvl9pPr marL="4095591" indent="0">
              <a:buNone/>
              <a:defRPr sz="1100"/>
            </a:lvl9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938" y="1640542"/>
            <a:ext cx="5034410" cy="488299"/>
          </a:xfrm>
          <a:prstGeom prst="rect">
            <a:avLst/>
          </a:prstGeom>
        </p:spPr>
        <p:txBody>
          <a:bodyPr lIns="0" tIns="51199" rIns="102397" bIns="51199" anchor="b">
            <a:normAutofit/>
          </a:bodyPr>
          <a:lstStyle>
            <a:lvl1pPr>
              <a:defRPr sz="2699"/>
            </a:lvl1pPr>
          </a:lstStyle>
          <a:p>
            <a:endParaRPr lang="en-US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25" y="6135880"/>
            <a:ext cx="6096001" cy="722124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lIns="342670" tIns="51199" rIns="102397" bIns="51199" anchor="ctr" anchorCtr="0">
            <a:noAutofit/>
          </a:bodyPr>
          <a:lstStyle>
            <a:lvl1pPr marL="0" indent="0">
              <a:buNone/>
              <a:defRPr sz="3100">
                <a:solidFill>
                  <a:schemeClr val="tx1"/>
                </a:solidFill>
              </a:defRPr>
            </a:lvl1pPr>
            <a:lvl2pPr marL="511949" indent="0">
              <a:buNone/>
              <a:defRPr/>
            </a:lvl2pPr>
            <a:lvl3pPr marL="1023897" indent="0">
              <a:buNone/>
              <a:defRPr/>
            </a:lvl3pPr>
            <a:lvl4pPr marL="1535847" indent="0">
              <a:buNone/>
              <a:defRPr/>
            </a:lvl4pPr>
            <a:lvl5pPr marL="2047795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774E86-44F7-AE44-9692-34AC14D72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61" y="445391"/>
            <a:ext cx="1239326" cy="4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8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ole_TEST_170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3" y="-17224"/>
            <a:ext cx="12192001" cy="6875224"/>
          </a:xfrm>
          <a:prstGeom prst="rect">
            <a:avLst/>
          </a:prstGeom>
        </p:spPr>
        <p:txBody>
          <a:bodyPr lIns="136527" tIns="68264" rIns="136527" bIns="68264"/>
          <a:lstStyle/>
          <a:p>
            <a:endParaRPr lang="en-GB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4"/>
          </p:nvPr>
        </p:nvSpPr>
        <p:spPr>
          <a:xfrm>
            <a:off x="202014" y="1325588"/>
            <a:ext cx="5658635" cy="671515"/>
          </a:xfrm>
          <a:prstGeom prst="rect">
            <a:avLst/>
          </a:prstGeom>
        </p:spPr>
        <p:txBody>
          <a:bodyPr lIns="136527" tIns="68264" rIns="136527" bIns="68264">
            <a:normAutofit/>
          </a:bodyPr>
          <a:lstStyle>
            <a:lvl1pPr marL="0" indent="0">
              <a:buNone/>
              <a:defRPr sz="3599"/>
            </a:lvl1pPr>
            <a:lvl2pPr marL="682581" indent="0">
              <a:buNone/>
              <a:defRPr/>
            </a:lvl2pPr>
            <a:lvl3pPr marL="1365164" indent="0">
              <a:buNone/>
              <a:defRPr/>
            </a:lvl3pPr>
            <a:lvl4pPr marL="2047743" indent="0">
              <a:buNone/>
              <a:defRPr/>
            </a:lvl4pPr>
            <a:lvl5pPr marL="2730326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202045" y="1"/>
            <a:ext cx="5658636" cy="1325563"/>
          </a:xfrm>
          <a:prstGeom prst="rect">
            <a:avLst/>
          </a:prstGeom>
        </p:spPr>
        <p:txBody>
          <a:bodyPr lIns="136527" tIns="68264" rIns="136527" bIns="68264" anchor="b"/>
          <a:lstStyle>
            <a:lvl1pPr>
              <a:defRPr>
                <a:latin typeface="Helvetica LT Std Light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WhiteRectangle"/>
          <p:cNvSpPr>
            <a:spLocks noGrp="1"/>
          </p:cNvSpPr>
          <p:nvPr>
            <p:ph sz="quarter" idx="17"/>
          </p:nvPr>
        </p:nvSpPr>
        <p:spPr>
          <a:xfrm>
            <a:off x="6062694" y="795867"/>
            <a:ext cx="5663670" cy="540490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36527" tIns="68264" rIns="136527" bIns="68264"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2" name="Rektangel 11" hidden="1"/>
          <p:cNvSpPr/>
          <p:nvPr userDrawn="1"/>
        </p:nvSpPr>
        <p:spPr>
          <a:xfrm>
            <a:off x="6059514" y="615693"/>
            <a:ext cx="5684837" cy="56054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>
              <a:solidFill>
                <a:prstClr val="white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5"/>
          </p:nvPr>
        </p:nvSpPr>
        <p:spPr>
          <a:xfrm>
            <a:off x="6395518" y="1127152"/>
            <a:ext cx="4495698" cy="563563"/>
          </a:xfrm>
          <a:prstGeom prst="rect">
            <a:avLst/>
          </a:prstGeom>
        </p:spPr>
        <p:txBody>
          <a:bodyPr vert="horz" wrap="square" lIns="136527" tIns="68264" rIns="136527" bIns="68264" rtlCol="0" anchor="ctr">
            <a:normAutofit/>
          </a:bodyPr>
          <a:lstStyle>
            <a:lvl1pPr marL="0" indent="0">
              <a:buNone/>
              <a:defRPr lang="sv-SE" sz="3599" dirty="0" smtClean="0">
                <a:latin typeface="Helvetica LT Std Light"/>
              </a:defRPr>
            </a:lvl1pPr>
            <a:lvl2pPr>
              <a:defRPr lang="sv-SE" sz="2699" dirty="0" smtClean="0">
                <a:latin typeface="+mn-lt"/>
              </a:defRPr>
            </a:lvl2pPr>
            <a:lvl3pPr>
              <a:defRPr lang="sv-SE" sz="2699" dirty="0" smtClean="0">
                <a:latin typeface="+mn-lt"/>
              </a:defRPr>
            </a:lvl3pPr>
            <a:lvl4pPr>
              <a:defRPr lang="sv-SE" dirty="0" smtClean="0">
                <a:latin typeface="+mn-lt"/>
              </a:defRPr>
            </a:lvl4pPr>
            <a:lvl5pPr>
              <a:defRPr lang="en-GB" dirty="0">
                <a:latin typeface="+mn-lt"/>
              </a:defRPr>
            </a:lvl5pPr>
          </a:lstStyle>
          <a:p>
            <a:pPr marL="0" lvl="0"/>
            <a:r>
              <a:rPr lang="sv-SE" dirty="0"/>
              <a:t>Klicka här för att ändra</a:t>
            </a:r>
            <a:endParaRPr lang="en-GB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6"/>
          </p:nvPr>
        </p:nvSpPr>
        <p:spPr>
          <a:xfrm>
            <a:off x="6395516" y="1782793"/>
            <a:ext cx="4633912" cy="4128979"/>
          </a:xfrm>
          <a:prstGeom prst="rect">
            <a:avLst/>
          </a:prstGeom>
        </p:spPr>
        <p:txBody>
          <a:bodyPr vert="horz" wrap="square" lIns="136527" tIns="68264" rIns="136527" bIns="68264" rtlCol="0" anchor="b">
            <a:noAutofit/>
          </a:bodyPr>
          <a:lstStyle>
            <a:lvl1pPr marL="0" indent="0">
              <a:lnSpc>
                <a:spcPts val="3284"/>
              </a:lnSpc>
              <a:buNone/>
              <a:defRPr lang="sv-SE" sz="2100" smtClean="0"/>
            </a:lvl1pPr>
            <a:lvl2pPr marL="341290" indent="0">
              <a:buNone/>
              <a:defRPr lang="sv-SE" sz="2699" smtClean="0">
                <a:latin typeface="+mn-lt"/>
              </a:defRPr>
            </a:lvl2pPr>
            <a:lvl3pPr marL="1023872" indent="0">
              <a:buNone/>
              <a:defRPr lang="sv-SE" sz="2699" smtClean="0">
                <a:latin typeface="+mn-lt"/>
              </a:defRPr>
            </a:lvl3pPr>
            <a:lvl4pPr marL="1706454" indent="0">
              <a:buNone/>
              <a:defRPr lang="sv-SE" smtClean="0">
                <a:latin typeface="+mn-lt"/>
              </a:defRPr>
            </a:lvl4pPr>
            <a:lvl5pPr marL="2389034" indent="0">
              <a:buNone/>
              <a:defRPr lang="en-GB">
                <a:latin typeface="+mn-lt"/>
              </a:defRPr>
            </a:lvl5pPr>
          </a:lstStyle>
          <a:p>
            <a:pPr marL="0" lvl="0">
              <a:lnSpc>
                <a:spcPts val="2986"/>
              </a:lnSpc>
              <a:spcAft>
                <a:spcPts val="1792"/>
              </a:spcAft>
            </a:pPr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653867" y="6420913"/>
            <a:ext cx="965200" cy="247123"/>
          </a:xfrm>
        </p:spPr>
        <p:txBody>
          <a:bodyPr/>
          <a:lstStyle/>
          <a:p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3000" y="6420936"/>
            <a:ext cx="2590800" cy="236008"/>
          </a:xfr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tängKryss">
            <a:hlinkClick r:id="" action="ppaction://noaction"/>
          </p:cNvPr>
          <p:cNvSpPr/>
          <p:nvPr userDrawn="1"/>
        </p:nvSpPr>
        <p:spPr>
          <a:xfrm flipH="1">
            <a:off x="11286067" y="863600"/>
            <a:ext cx="324610" cy="361210"/>
          </a:xfrm>
          <a:prstGeom prst="mathMultiply">
            <a:avLst>
              <a:gd name="adj1" fmla="val 6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Content-1Spalt_TEST_1705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25" y="0"/>
            <a:ext cx="6096001" cy="6858000"/>
          </a:xfrm>
          <a:prstGeom prst="rect">
            <a:avLst/>
          </a:prstGeom>
        </p:spPr>
        <p:txBody>
          <a:bodyPr lIns="102397" tIns="51199" rIns="102397" bIns="51199"/>
          <a:lstStyle/>
          <a:p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83089" y="6356350"/>
            <a:ext cx="858070" cy="365125"/>
          </a:xfrm>
          <a:prstGeom prst="rect">
            <a:avLst/>
          </a:prstGeom>
        </p:spPr>
        <p:txBody>
          <a:bodyPr anchor="b"/>
          <a:lstStyle>
            <a:lvl1pPr>
              <a:defRPr sz="1300">
                <a:latin typeface="Helvetica LT Std Light"/>
              </a:defRPr>
            </a:lvl1pPr>
          </a:lstStyle>
          <a:p>
            <a:fld id="{A40E4799-50B2-4E2B-8C80-F6491C54C1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37442" y="6356350"/>
            <a:ext cx="3604260" cy="365125"/>
          </a:xfrm>
          <a:prstGeom prst="rect">
            <a:avLst/>
          </a:prstGeom>
        </p:spPr>
        <p:txBody>
          <a:bodyPr lIns="0" anchor="b"/>
          <a:lstStyle>
            <a:lvl1pPr algn="l">
              <a:defRPr sz="1300">
                <a:latin typeface="Helvetica LT Std Light"/>
              </a:defRPr>
            </a:lvl1pPr>
          </a:lstStyle>
          <a:p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ASKO Washing Machines 2017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132824" y="6356350"/>
            <a:ext cx="611504" cy="365125"/>
          </a:xfrm>
          <a:prstGeom prst="rect">
            <a:avLst/>
          </a:prstGeom>
        </p:spPr>
        <p:txBody>
          <a:bodyPr lIns="102397" tIns="51199" rIns="102397" bIns="51199" anchor="b"/>
          <a:lstStyle>
            <a:lvl1pPr algn="l">
              <a:defRPr sz="1300">
                <a:latin typeface="Helvetica LT Std Light"/>
              </a:defRPr>
            </a:lvl1pPr>
          </a:lstStyle>
          <a:p>
            <a:pPr defTabSz="1023897"/>
            <a:fld id="{05F4EF65-B208-485D-A45C-9262A3E15FAB}" type="slidenum">
              <a:rPr lang="en-US" smtClean="0">
                <a:solidFill>
                  <a:prstClr val="black"/>
                </a:solidFill>
              </a:rPr>
              <a:pPr defTabSz="102389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72058" y="2500313"/>
            <a:ext cx="5006790" cy="3308816"/>
          </a:xfrm>
          <a:prstGeom prst="rect">
            <a:avLst/>
          </a:prstGeom>
        </p:spPr>
        <p:txBody>
          <a:bodyPr lIns="0" tIns="51199" rIns="102397" bIns="51199" numCol="1" spcCol="403142" anchor="b">
            <a:noAutofit/>
          </a:bodyPr>
          <a:lstStyle>
            <a:lvl1pPr marL="0" indent="0">
              <a:lnSpc>
                <a:spcPts val="2352"/>
              </a:lnSpc>
              <a:spcBef>
                <a:spcPts val="2016"/>
              </a:spcBef>
              <a:spcAft>
                <a:spcPts val="0"/>
              </a:spcAft>
              <a:buNone/>
              <a:defRPr sz="2000"/>
            </a:lvl1pPr>
            <a:lvl2pPr marL="511949" indent="0">
              <a:buNone/>
              <a:defRPr sz="1600"/>
            </a:lvl2pPr>
            <a:lvl3pPr marL="1023897" indent="0">
              <a:buNone/>
              <a:defRPr sz="1300"/>
            </a:lvl3pPr>
            <a:lvl4pPr marL="1535847" indent="0">
              <a:buNone/>
              <a:defRPr sz="1100"/>
            </a:lvl4pPr>
            <a:lvl5pPr marL="2047795" indent="0">
              <a:buNone/>
              <a:defRPr sz="1100"/>
            </a:lvl5pPr>
            <a:lvl6pPr marL="2559744" indent="0">
              <a:buNone/>
              <a:defRPr sz="1100"/>
            </a:lvl6pPr>
            <a:lvl7pPr marL="3071693" indent="0">
              <a:buNone/>
              <a:defRPr sz="1100"/>
            </a:lvl7pPr>
            <a:lvl8pPr marL="3583641" indent="0">
              <a:buNone/>
              <a:defRPr sz="1100"/>
            </a:lvl8pPr>
            <a:lvl9pPr marL="4095591" indent="0">
              <a:buNone/>
              <a:defRPr sz="1100"/>
            </a:lvl9pPr>
          </a:lstStyle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938" y="1640542"/>
            <a:ext cx="5034410" cy="488299"/>
          </a:xfrm>
          <a:prstGeom prst="rect">
            <a:avLst/>
          </a:prstGeom>
        </p:spPr>
        <p:txBody>
          <a:bodyPr lIns="0" tIns="51199" rIns="102397" bIns="51199" anchor="b">
            <a:normAutofit/>
          </a:bodyPr>
          <a:lstStyle>
            <a:lvl1pPr>
              <a:defRPr sz="2699"/>
            </a:lvl1pPr>
          </a:lstStyle>
          <a:p>
            <a:endParaRPr lang="en-US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sz="quarter" idx="14"/>
          </p:nvPr>
        </p:nvSpPr>
        <p:spPr>
          <a:xfrm>
            <a:off x="25" y="6012498"/>
            <a:ext cx="6096001" cy="845506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lIns="342670" tIns="51199" rIns="102397" bIns="51199" anchor="ctr" anchorCtr="0">
            <a:noAutofit/>
          </a:bodyPr>
          <a:lstStyle>
            <a:lvl1pPr marL="0" indent="0">
              <a:buNone/>
              <a:defRPr sz="4899">
                <a:solidFill>
                  <a:schemeClr val="tx1"/>
                </a:solidFill>
              </a:defRPr>
            </a:lvl1pPr>
            <a:lvl2pPr marL="511949" indent="0">
              <a:buNone/>
              <a:defRPr/>
            </a:lvl2pPr>
            <a:lvl3pPr marL="1023897" indent="0">
              <a:buNone/>
              <a:defRPr/>
            </a:lvl3pPr>
            <a:lvl4pPr marL="1535847" indent="0">
              <a:buNone/>
              <a:defRPr/>
            </a:lvl4pPr>
            <a:lvl5pPr marL="2047795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162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357938" cy="6858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809128"/>
            <a:ext cx="6357938" cy="1048872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anchor="ctr"/>
          <a:lstStyle>
            <a:lvl1pPr marL="0" indent="0">
              <a:buNone/>
              <a:defRPr sz="4399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add chapter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05612" y="3453301"/>
            <a:ext cx="5006789" cy="2222648"/>
          </a:xfrm>
        </p:spPr>
        <p:txBody>
          <a:bodyPr lIns="0" numCol="1" spcCol="360000" anchor="b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None/>
              <a:defRPr sz="1400" baseline="0">
                <a:latin typeface="Helvetica LT Std Light" panose="020B0403020202020204" pitchFamily="34" charset="0"/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5588" y="2662238"/>
            <a:ext cx="5006788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21533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74099" y="860612"/>
            <a:ext cx="10645362" cy="82027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799">
                <a:latin typeface="Helvetica LT Std Light" pitchFamily="34" charset="0"/>
              </a:defRPr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74099" y="2177168"/>
            <a:ext cx="5220306" cy="3772807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1900">
                <a:latin typeface="Helvetica LT Std Light" pitchFamily="34" charset="0"/>
              </a:defRPr>
            </a:lvl1pPr>
            <a:lvl2pPr>
              <a:defRPr sz="1900">
                <a:latin typeface="Helvetica LT Std Light" pitchFamily="34" charset="0"/>
              </a:defRPr>
            </a:lvl2pPr>
            <a:lvl3pPr>
              <a:defRPr sz="1900">
                <a:latin typeface="Helvetica LT Std Light" pitchFamily="34" charset="0"/>
              </a:defRPr>
            </a:lvl3pPr>
            <a:lvl4pPr>
              <a:defRPr sz="1900">
                <a:latin typeface="Helvetica LT Std Light" pitchFamily="34" charset="0"/>
              </a:defRPr>
            </a:lvl4pPr>
            <a:lvl5pPr>
              <a:defRPr sz="1900">
                <a:latin typeface="Helvetica LT Std Light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774096" y="585814"/>
            <a:ext cx="7934478" cy="362977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2100">
                <a:latin typeface="Helvetica LT Std Light" pitchFamily="34" charset="0"/>
              </a:defRPr>
            </a:lvl1pPr>
          </a:lstStyle>
          <a:p>
            <a:pPr lvl="0"/>
            <a:r>
              <a:rPr lang="sv-SE" dirty="0"/>
              <a:t>Förrubrik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774123" y="6104993"/>
            <a:ext cx="5142113" cy="511735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400" i="1">
                <a:latin typeface="Helvetica LT Std Light" pitchFamily="34" charset="0"/>
              </a:defRPr>
            </a:lvl1pPr>
            <a:lvl2pPr marL="544094" indent="0">
              <a:buNone/>
              <a:defRPr/>
            </a:lvl2pPr>
            <a:lvl3pPr marL="1088189" indent="0">
              <a:buNone/>
              <a:defRPr/>
            </a:lvl3pPr>
            <a:lvl4pPr marL="1632283" indent="0">
              <a:buNone/>
              <a:defRPr/>
            </a:lvl4pPr>
            <a:lvl5pPr marL="2176378" indent="0">
              <a:buNone/>
              <a:defRPr/>
            </a:lvl5pPr>
          </a:lstStyle>
          <a:p>
            <a:pPr lvl="0"/>
            <a:r>
              <a:rPr lang="sv-SE" dirty="0" err="1"/>
              <a:t>Models</a:t>
            </a:r>
            <a:r>
              <a:rPr lang="sv-SE" dirty="0"/>
              <a:t>:</a:t>
            </a:r>
          </a:p>
          <a:p>
            <a:pPr lvl="0"/>
            <a:r>
              <a:rPr lang="sv-SE" dirty="0"/>
              <a:t>Patented by ASKO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275918" y="2177166"/>
            <a:ext cx="5145616" cy="3766457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4541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1600228"/>
            <a:ext cx="10972800" cy="4525963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4586-339A-48D5-BC58-36071B8FC104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lIns="108850" tIns="54425" rIns="108850" bIns="54425"/>
          <a:lstStyle/>
          <a:p>
            <a:fld id="{627013A1-049F-41C9-9D79-BEA1792BB3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555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>
                <a:latin typeface="Helvetica LT Std Light" pitchFamily="34" charset="0"/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half" idx="1"/>
          </p:nvPr>
        </p:nvSpPr>
        <p:spPr>
          <a:xfrm>
            <a:off x="774099" y="2177168"/>
            <a:ext cx="5220306" cy="3772807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1900">
                <a:latin typeface="Helvetica LT Std Light" pitchFamily="34" charset="0"/>
              </a:defRPr>
            </a:lvl1pPr>
            <a:lvl2pPr>
              <a:defRPr sz="1900">
                <a:latin typeface="Helvetica LT Std Light" pitchFamily="34" charset="0"/>
              </a:defRPr>
            </a:lvl2pPr>
            <a:lvl3pPr>
              <a:defRPr sz="1900">
                <a:latin typeface="Helvetica LT Std Light" pitchFamily="34" charset="0"/>
              </a:defRPr>
            </a:lvl3pPr>
            <a:lvl4pPr>
              <a:defRPr sz="1900">
                <a:latin typeface="Helvetica LT Std Light" pitchFamily="34" charset="0"/>
              </a:defRPr>
            </a:lvl4pPr>
            <a:lvl5pPr>
              <a:defRPr sz="1900">
                <a:latin typeface="Helvetica LT Std Light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5794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&amp; bullet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357938" cy="6858000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809128"/>
            <a:ext cx="6357938" cy="1048872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anchor="ctr"/>
          <a:lstStyle>
            <a:lvl1pPr marL="0" indent="0">
              <a:buNone/>
              <a:defRPr sz="4399" baseline="0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add chapter 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05589" y="3453301"/>
            <a:ext cx="5006789" cy="2222648"/>
          </a:xfrm>
        </p:spPr>
        <p:txBody>
          <a:bodyPr lIns="0" numCol="1" spcCol="360000" anchor="b">
            <a:noAutofit/>
          </a:bodyPr>
          <a:lstStyle>
            <a:lvl1pPr marL="285664" indent="-28566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  <a:defRPr sz="1400" baseline="0">
                <a:latin typeface="Helvetica LT Std Light" panose="020B0403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473783" y="2648884"/>
            <a:ext cx="5006788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54953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834062" y="0"/>
            <a:ext cx="6357938" cy="6858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T Std Light" panose="020B04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834062" y="5800932"/>
            <a:ext cx="6357938" cy="1057068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anchor="ctr"/>
          <a:lstStyle>
            <a:lvl1pPr marL="0" indent="0">
              <a:buNone/>
              <a:defRPr sz="4399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add chapter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18149" y="3504101"/>
            <a:ext cx="5006789" cy="2222648"/>
          </a:xfrm>
        </p:spPr>
        <p:txBody>
          <a:bodyPr lIns="0" numCol="1" spcCol="360000" anchor="b">
            <a:noAutofit/>
          </a:bodyPr>
          <a:lstStyle>
            <a:lvl1pPr marL="285664" indent="-285664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Char char="•"/>
              <a:defRPr sz="1400" baseline="0">
                <a:latin typeface="Helvetica LT Std Light" panose="020B0403020202020204" pitchFamily="34" charset="0"/>
              </a:defRPr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  <a:p>
            <a:pPr lvl="0"/>
            <a:r>
              <a:rPr lang="en-US" dirty="0"/>
              <a:t>Click to edit </a:t>
            </a:r>
            <a:r>
              <a:rPr lang="en-US" dirty="0" err="1"/>
              <a:t>bulletlist</a:t>
            </a:r>
            <a:r>
              <a:rPr lang="en-US" dirty="0"/>
              <a:t> or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289351" y="2817513"/>
            <a:ext cx="5006788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  <p:pic>
        <p:nvPicPr>
          <p:cNvPr id="6" name="pasted-image-small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473" y="399267"/>
            <a:ext cx="1124127" cy="22092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Rectangle 4">
            <a:hlinkClick r:id="rId3" action="ppaction://hlinksldjump"/>
          </p:cNvPr>
          <p:cNvSpPr/>
          <p:nvPr userDrawn="1"/>
        </p:nvSpPr>
        <p:spPr>
          <a:xfrm>
            <a:off x="11916698" y="1907459"/>
            <a:ext cx="275303" cy="1430592"/>
          </a:xfrm>
          <a:prstGeom prst="rect">
            <a:avLst/>
          </a:prstGeom>
          <a:solidFill>
            <a:srgbClr val="DB21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sv-SE" sz="1200" dirty="0">
                <a:solidFill>
                  <a:schemeClr val="bg1"/>
                </a:solidFill>
                <a:latin typeface="Helvetica LT Std Light" panose="020B0403020202020204" pitchFamily="34" charset="0"/>
              </a:rPr>
              <a:t>To  </a:t>
            </a:r>
            <a:r>
              <a:rPr lang="sv-SE" sz="1200" dirty="0" err="1">
                <a:solidFill>
                  <a:schemeClr val="bg1"/>
                </a:solidFill>
                <a:latin typeface="Helvetica LT Std Light" panose="020B0403020202020204" pitchFamily="34" charset="0"/>
              </a:rPr>
              <a:t>ToC</a:t>
            </a:r>
            <a:endParaRPr lang="sv-SE" sz="1200" dirty="0">
              <a:solidFill>
                <a:schemeClr val="bg1"/>
              </a:solidFill>
              <a:latin typeface="Helvetica LT Std Light" panose="020B04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045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ter slide, only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5791201"/>
            <a:ext cx="12192000" cy="1066800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anchor="ctr"/>
          <a:lstStyle>
            <a:lvl1pPr marL="0" indent="0">
              <a:buNone/>
              <a:defRPr sz="4399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add chapter title</a:t>
            </a:r>
          </a:p>
        </p:txBody>
      </p:sp>
    </p:spTree>
    <p:extLst>
      <p:ext uri="{BB962C8B-B14F-4D97-AF65-F5344CB8AC3E}">
        <p14:creationId xmlns:p14="http://schemas.microsoft.com/office/powerpoint/2010/main" val="69935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89BE3-1A6D-430C-951B-5BF896A53606}" type="datetimeFigureOut">
              <a:rPr lang="ru-RU" smtClean="0"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3BB37-B862-4203-B14F-04A3EF400A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09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ole_TEST_170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3" y="8740"/>
            <a:ext cx="12192001" cy="6875224"/>
          </a:xfrm>
          <a:prstGeom prst="rect">
            <a:avLst/>
          </a:prstGeom>
        </p:spPr>
        <p:txBody>
          <a:bodyPr lIns="136527" tIns="68264" rIns="136527" bIns="68264"/>
          <a:lstStyle/>
          <a:p>
            <a:endParaRPr lang="en-GB" dirty="0"/>
          </a:p>
        </p:txBody>
      </p:sp>
      <p:sp>
        <p:nvSpPr>
          <p:cNvPr id="12" name="Rektangel 11" hidden="1"/>
          <p:cNvSpPr/>
          <p:nvPr userDrawn="1"/>
        </p:nvSpPr>
        <p:spPr>
          <a:xfrm>
            <a:off x="6059514" y="615693"/>
            <a:ext cx="5684837" cy="56054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>
              <a:solidFill>
                <a:prstClr val="white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653867" y="6420913"/>
            <a:ext cx="965200" cy="247123"/>
          </a:xfrm>
        </p:spPr>
        <p:txBody>
          <a:bodyPr/>
          <a:lstStyle/>
          <a:p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3000" y="6420936"/>
            <a:ext cx="2590800" cy="236008"/>
          </a:xfr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28615" y="404408"/>
            <a:ext cx="10515600" cy="892692"/>
          </a:xfrm>
          <a:prstGeom prst="rect">
            <a:avLst/>
          </a:prstGeom>
        </p:spPr>
        <p:txBody>
          <a:bodyPr vert="horz" lIns="136527" tIns="68264" rIns="136527" bIns="68264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4"/>
          </p:nvPr>
        </p:nvSpPr>
        <p:spPr>
          <a:xfrm>
            <a:off x="328641" y="1297102"/>
            <a:ext cx="5658635" cy="671515"/>
          </a:xfrm>
          <a:prstGeom prst="rect">
            <a:avLst/>
          </a:prstGeom>
        </p:spPr>
        <p:txBody>
          <a:bodyPr lIns="136527" tIns="68264" rIns="136527" bIns="68264">
            <a:normAutofit/>
          </a:bodyPr>
          <a:lstStyle>
            <a:lvl1pPr marL="0" indent="0">
              <a:buNone/>
              <a:defRPr sz="3599"/>
            </a:lvl1pPr>
            <a:lvl2pPr marL="682581" indent="0">
              <a:buNone/>
              <a:defRPr/>
            </a:lvl2pPr>
            <a:lvl3pPr marL="1365164" indent="0">
              <a:buNone/>
              <a:defRPr/>
            </a:lvl3pPr>
            <a:lvl4pPr marL="2047743" indent="0">
              <a:buNone/>
              <a:defRPr/>
            </a:lvl4pPr>
            <a:lvl5pPr marL="2730326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604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hole_TEST_170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3" y="-17224"/>
            <a:ext cx="12192001" cy="6875224"/>
          </a:xfrm>
          <a:prstGeom prst="rect">
            <a:avLst/>
          </a:prstGeom>
        </p:spPr>
        <p:txBody>
          <a:bodyPr lIns="136527" tIns="68264" rIns="136527" bIns="68264"/>
          <a:lstStyle/>
          <a:p>
            <a:endParaRPr lang="en-GB" dirty="0"/>
          </a:p>
        </p:txBody>
      </p:sp>
      <p:sp>
        <p:nvSpPr>
          <p:cNvPr id="8" name="Subtitle"/>
          <p:cNvSpPr>
            <a:spLocks noGrp="1"/>
          </p:cNvSpPr>
          <p:nvPr>
            <p:ph type="body" sz="quarter" idx="14"/>
          </p:nvPr>
        </p:nvSpPr>
        <p:spPr>
          <a:xfrm>
            <a:off x="202014" y="1325588"/>
            <a:ext cx="5658635" cy="671515"/>
          </a:xfrm>
          <a:prstGeom prst="rect">
            <a:avLst/>
          </a:prstGeom>
        </p:spPr>
        <p:txBody>
          <a:bodyPr lIns="136527" tIns="68264" rIns="136527" bIns="68264">
            <a:normAutofit/>
          </a:bodyPr>
          <a:lstStyle>
            <a:lvl1pPr marL="0" indent="0">
              <a:buNone/>
              <a:defRPr sz="3599"/>
            </a:lvl1pPr>
            <a:lvl2pPr marL="682581" indent="0">
              <a:buNone/>
              <a:defRPr/>
            </a:lvl2pPr>
            <a:lvl3pPr marL="1365164" indent="0">
              <a:buNone/>
              <a:defRPr/>
            </a:lvl3pPr>
            <a:lvl4pPr marL="2047743" indent="0">
              <a:buNone/>
              <a:defRPr/>
            </a:lvl4pPr>
            <a:lvl5pPr marL="2730326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202045" y="1"/>
            <a:ext cx="5658636" cy="1325563"/>
          </a:xfrm>
          <a:prstGeom prst="rect">
            <a:avLst/>
          </a:prstGeom>
        </p:spPr>
        <p:txBody>
          <a:bodyPr lIns="136527" tIns="68264" rIns="136527" bIns="68264" anchor="b"/>
          <a:lstStyle>
            <a:lvl1pPr>
              <a:defRPr>
                <a:latin typeface="Helvetica LT Std Light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18" name="WhiteRectangle"/>
          <p:cNvSpPr>
            <a:spLocks noGrp="1"/>
          </p:cNvSpPr>
          <p:nvPr>
            <p:ph sz="quarter" idx="17"/>
          </p:nvPr>
        </p:nvSpPr>
        <p:spPr>
          <a:xfrm>
            <a:off x="6062694" y="795867"/>
            <a:ext cx="5663670" cy="540490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136527" tIns="68264" rIns="136527" bIns="68264"/>
          <a:lstStyle>
            <a:lvl1pPr marL="0" indent="0">
              <a:buNone/>
              <a:defRPr/>
            </a:lvl1pPr>
          </a:lstStyle>
          <a:p>
            <a:pPr lvl="0"/>
            <a:endParaRPr lang="en-GB" dirty="0"/>
          </a:p>
        </p:txBody>
      </p:sp>
      <p:sp>
        <p:nvSpPr>
          <p:cNvPr id="12" name="Rektangel 11" hidden="1"/>
          <p:cNvSpPr/>
          <p:nvPr userDrawn="1"/>
        </p:nvSpPr>
        <p:spPr>
          <a:xfrm>
            <a:off x="6059514" y="615693"/>
            <a:ext cx="5684837" cy="56054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>
              <a:solidFill>
                <a:prstClr val="white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sz="quarter" idx="15"/>
          </p:nvPr>
        </p:nvSpPr>
        <p:spPr>
          <a:xfrm>
            <a:off x="6395518" y="1127152"/>
            <a:ext cx="4495698" cy="563563"/>
          </a:xfrm>
          <a:prstGeom prst="rect">
            <a:avLst/>
          </a:prstGeom>
        </p:spPr>
        <p:txBody>
          <a:bodyPr vert="horz" wrap="square" lIns="136527" tIns="68264" rIns="136527" bIns="68264" rtlCol="0" anchor="ctr">
            <a:normAutofit/>
          </a:bodyPr>
          <a:lstStyle>
            <a:lvl1pPr marL="0" indent="0">
              <a:buNone/>
              <a:defRPr lang="sv-SE" sz="3599" dirty="0" smtClean="0">
                <a:latin typeface="Helvetica LT Std Light"/>
              </a:defRPr>
            </a:lvl1pPr>
            <a:lvl2pPr>
              <a:defRPr lang="sv-SE" sz="2699" dirty="0" smtClean="0">
                <a:latin typeface="+mn-lt"/>
              </a:defRPr>
            </a:lvl2pPr>
            <a:lvl3pPr>
              <a:defRPr lang="sv-SE" sz="2699" dirty="0" smtClean="0">
                <a:latin typeface="+mn-lt"/>
              </a:defRPr>
            </a:lvl3pPr>
            <a:lvl4pPr>
              <a:defRPr lang="sv-SE" dirty="0" smtClean="0">
                <a:latin typeface="+mn-lt"/>
              </a:defRPr>
            </a:lvl4pPr>
            <a:lvl5pPr>
              <a:defRPr lang="en-GB" dirty="0">
                <a:latin typeface="+mn-lt"/>
              </a:defRPr>
            </a:lvl5pPr>
          </a:lstStyle>
          <a:p>
            <a:pPr marL="0" lvl="0"/>
            <a:r>
              <a:rPr lang="sv-SE" dirty="0"/>
              <a:t>Klicka här för att ändra</a:t>
            </a:r>
            <a:endParaRPr lang="en-GB" dirty="0"/>
          </a:p>
        </p:txBody>
      </p:sp>
      <p:sp>
        <p:nvSpPr>
          <p:cNvPr id="16" name="Platshållare för text 15"/>
          <p:cNvSpPr>
            <a:spLocks noGrp="1"/>
          </p:cNvSpPr>
          <p:nvPr>
            <p:ph type="body" sz="quarter" idx="16"/>
          </p:nvPr>
        </p:nvSpPr>
        <p:spPr>
          <a:xfrm>
            <a:off x="6395516" y="1782793"/>
            <a:ext cx="4633912" cy="4128979"/>
          </a:xfrm>
          <a:prstGeom prst="rect">
            <a:avLst/>
          </a:prstGeom>
        </p:spPr>
        <p:txBody>
          <a:bodyPr vert="horz" wrap="square" lIns="136527" tIns="68264" rIns="136527" bIns="68264" rtlCol="0" anchor="b">
            <a:noAutofit/>
          </a:bodyPr>
          <a:lstStyle>
            <a:lvl1pPr marL="0" indent="0">
              <a:lnSpc>
                <a:spcPts val="3284"/>
              </a:lnSpc>
              <a:buNone/>
              <a:defRPr lang="sv-SE" sz="2100" smtClean="0"/>
            </a:lvl1pPr>
            <a:lvl2pPr marL="341290" indent="0">
              <a:buNone/>
              <a:defRPr lang="sv-SE" sz="2699" smtClean="0">
                <a:latin typeface="+mn-lt"/>
              </a:defRPr>
            </a:lvl2pPr>
            <a:lvl3pPr marL="1023872" indent="0">
              <a:buNone/>
              <a:defRPr lang="sv-SE" sz="2699" smtClean="0">
                <a:latin typeface="+mn-lt"/>
              </a:defRPr>
            </a:lvl3pPr>
            <a:lvl4pPr marL="1706454" indent="0">
              <a:buNone/>
              <a:defRPr lang="sv-SE" smtClean="0">
                <a:latin typeface="+mn-lt"/>
              </a:defRPr>
            </a:lvl4pPr>
            <a:lvl5pPr marL="2389034" indent="0">
              <a:buNone/>
              <a:defRPr lang="en-GB">
                <a:latin typeface="+mn-lt"/>
              </a:defRPr>
            </a:lvl5pPr>
          </a:lstStyle>
          <a:p>
            <a:pPr marL="0" lvl="0">
              <a:lnSpc>
                <a:spcPts val="2986"/>
              </a:lnSpc>
              <a:spcAft>
                <a:spcPts val="1792"/>
              </a:spcAft>
            </a:pPr>
            <a:r>
              <a:rPr lang="sv-SE" dirty="0"/>
              <a:t>Klicka här för att ändra format på bakgrundstexten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653867" y="6420913"/>
            <a:ext cx="965200" cy="247123"/>
          </a:xfrm>
        </p:spPr>
        <p:txBody>
          <a:bodyPr/>
          <a:lstStyle/>
          <a:p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3000" y="6420936"/>
            <a:ext cx="2590800" cy="236008"/>
          </a:xfr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StängKryss">
            <a:hlinkClick r:id="" action="ppaction://noaction"/>
          </p:cNvPr>
          <p:cNvSpPr/>
          <p:nvPr userDrawn="1"/>
        </p:nvSpPr>
        <p:spPr>
          <a:xfrm flipH="1">
            <a:off x="11286067" y="863600"/>
            <a:ext cx="324610" cy="361210"/>
          </a:xfrm>
          <a:prstGeom prst="mathMultiply">
            <a:avLst>
              <a:gd name="adj1" fmla="val 600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00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lef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357938" cy="6858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809128"/>
            <a:ext cx="6357938" cy="1048872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anchor="ctr"/>
          <a:lstStyle>
            <a:lvl1pPr marL="0" indent="0">
              <a:buNone/>
              <a:defRPr sz="4399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add chapter title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605612" y="3453301"/>
            <a:ext cx="5006789" cy="2222648"/>
          </a:xfrm>
        </p:spPr>
        <p:txBody>
          <a:bodyPr lIns="0" numCol="1" spcCol="360000" anchor="b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ct val="150000"/>
              <a:buFont typeface="Arial" panose="020B0604020202020204" pitchFamily="34" charset="0"/>
              <a:buNone/>
              <a:defRPr sz="1400" baseline="0">
                <a:latin typeface="Helvetica LT Std Light" panose="020B0403020202020204" pitchFamily="34" charset="0"/>
              </a:defRPr>
            </a:lvl1pPr>
            <a:lvl2pPr marL="457109" indent="0">
              <a:buNone/>
              <a:defRPr sz="1400"/>
            </a:lvl2pPr>
            <a:lvl3pPr marL="914217" indent="0">
              <a:buNone/>
              <a:defRPr sz="1200"/>
            </a:lvl3pPr>
            <a:lvl4pPr marL="1371326" indent="0">
              <a:buNone/>
              <a:defRPr sz="1000"/>
            </a:lvl4pPr>
            <a:lvl5pPr marL="1828434" indent="0">
              <a:buNone/>
              <a:defRPr sz="1000"/>
            </a:lvl5pPr>
            <a:lvl6pPr marL="2285543" indent="0">
              <a:buNone/>
              <a:defRPr sz="1000"/>
            </a:lvl6pPr>
            <a:lvl7pPr marL="2742651" indent="0">
              <a:buNone/>
              <a:defRPr sz="1000"/>
            </a:lvl7pPr>
            <a:lvl8pPr marL="3199760" indent="0">
              <a:buNone/>
              <a:defRPr sz="1000"/>
            </a:lvl8pPr>
            <a:lvl9pPr marL="3656868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5588" y="2662238"/>
            <a:ext cx="5006788" cy="45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Helvetica LT Std Light" panose="020B0403020202020204" pitchFamily="34" charset="0"/>
              </a:defRPr>
            </a:lvl1pPr>
          </a:lstStyle>
          <a:p>
            <a:pPr lvl="0"/>
            <a:r>
              <a:rPr lang="en-GB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98377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774099" y="860612"/>
            <a:ext cx="10645362" cy="820270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3799">
                <a:latin typeface="Helvetica LT Std Light" pitchFamily="34" charset="0"/>
              </a:defRPr>
            </a:lvl1pPr>
          </a:lstStyle>
          <a:p>
            <a:r>
              <a:rPr lang="sv-SE" dirty="0"/>
              <a:t>Huvudrubrik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74099" y="2177168"/>
            <a:ext cx="5220306" cy="3772807"/>
          </a:xfrm>
          <a:prstGeom prst="rect">
            <a:avLst/>
          </a:prstGeom>
        </p:spPr>
        <p:txBody>
          <a:bodyPr lIns="108850" tIns="54425" rIns="108850" bIns="54425"/>
          <a:lstStyle>
            <a:lvl1pPr>
              <a:defRPr sz="1900">
                <a:latin typeface="Helvetica LT Std Light" pitchFamily="34" charset="0"/>
              </a:defRPr>
            </a:lvl1pPr>
            <a:lvl2pPr>
              <a:defRPr sz="1900">
                <a:latin typeface="Helvetica LT Std Light" pitchFamily="34" charset="0"/>
              </a:defRPr>
            </a:lvl2pPr>
            <a:lvl3pPr>
              <a:defRPr sz="1900">
                <a:latin typeface="Helvetica LT Std Light" pitchFamily="34" charset="0"/>
              </a:defRPr>
            </a:lvl3pPr>
            <a:lvl4pPr>
              <a:defRPr sz="1900">
                <a:latin typeface="Helvetica LT Std Light" pitchFamily="34" charset="0"/>
              </a:defRPr>
            </a:lvl4pPr>
            <a:lvl5pPr>
              <a:defRPr sz="1900">
                <a:latin typeface="Helvetica LT Std Light" pitchFamily="34" charset="0"/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0" hasCustomPrompt="1"/>
          </p:nvPr>
        </p:nvSpPr>
        <p:spPr>
          <a:xfrm>
            <a:off x="774096" y="585814"/>
            <a:ext cx="7934478" cy="362977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2100">
                <a:latin typeface="Helvetica LT Std Light" pitchFamily="34" charset="0"/>
              </a:defRPr>
            </a:lvl1pPr>
          </a:lstStyle>
          <a:p>
            <a:pPr lvl="0"/>
            <a:r>
              <a:rPr lang="sv-SE" dirty="0"/>
              <a:t>Förrubrik</a:t>
            </a:r>
          </a:p>
        </p:txBody>
      </p:sp>
      <p:sp>
        <p:nvSpPr>
          <p:cNvPr id="10" name="Platshållare för text 9"/>
          <p:cNvSpPr>
            <a:spLocks noGrp="1"/>
          </p:cNvSpPr>
          <p:nvPr>
            <p:ph type="body" sz="quarter" idx="11" hasCustomPrompt="1"/>
          </p:nvPr>
        </p:nvSpPr>
        <p:spPr>
          <a:xfrm>
            <a:off x="774123" y="6104993"/>
            <a:ext cx="5142113" cy="511735"/>
          </a:xfrm>
          <a:prstGeom prst="rect">
            <a:avLst/>
          </a:prstGeom>
        </p:spPr>
        <p:txBody>
          <a:bodyPr lIns="108850" tIns="54425" rIns="108850" bIns="54425"/>
          <a:lstStyle>
            <a:lvl1pPr marL="0" indent="0">
              <a:buNone/>
              <a:defRPr sz="1400" i="1">
                <a:latin typeface="Helvetica LT Std Light" pitchFamily="34" charset="0"/>
              </a:defRPr>
            </a:lvl1pPr>
            <a:lvl2pPr marL="544094" indent="0">
              <a:buNone/>
              <a:defRPr/>
            </a:lvl2pPr>
            <a:lvl3pPr marL="1088189" indent="0">
              <a:buNone/>
              <a:defRPr/>
            </a:lvl3pPr>
            <a:lvl4pPr marL="1632283" indent="0">
              <a:buNone/>
              <a:defRPr/>
            </a:lvl4pPr>
            <a:lvl5pPr marL="2176378" indent="0">
              <a:buNone/>
              <a:defRPr/>
            </a:lvl5pPr>
          </a:lstStyle>
          <a:p>
            <a:pPr lvl="0"/>
            <a:r>
              <a:rPr lang="sv-SE" dirty="0" err="1"/>
              <a:t>Models</a:t>
            </a:r>
            <a:r>
              <a:rPr lang="sv-SE" dirty="0"/>
              <a:t>:</a:t>
            </a:r>
          </a:p>
          <a:p>
            <a:pPr lvl="0"/>
            <a:r>
              <a:rPr lang="sv-SE" dirty="0"/>
              <a:t>Patented by ASKO</a:t>
            </a:r>
          </a:p>
        </p:txBody>
      </p:sp>
      <p:sp>
        <p:nvSpPr>
          <p:cNvPr id="14" name="Platshållare för bild 13"/>
          <p:cNvSpPr>
            <a:spLocks noGrp="1"/>
          </p:cNvSpPr>
          <p:nvPr>
            <p:ph type="pic" sz="quarter" idx="12"/>
          </p:nvPr>
        </p:nvSpPr>
        <p:spPr>
          <a:xfrm>
            <a:off x="6275918" y="2177166"/>
            <a:ext cx="5145616" cy="3766457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3012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1600228"/>
            <a:ext cx="10972800" cy="4525963"/>
          </a:xfrm>
          <a:prstGeom prst="rect">
            <a:avLst/>
          </a:prstGeom>
        </p:spPr>
        <p:txBody>
          <a:bodyPr lIns="108850" tIns="54425" rIns="108850" bIns="54425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D4586-339A-48D5-BC58-36071B8FC104}" type="datetimeFigureOut">
              <a:rPr lang="ru-RU" smtClean="0"/>
              <a:pPr/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lIns="108850" tIns="54425" rIns="108850" bIns="54425"/>
          <a:lstStyle/>
          <a:p>
            <a:fld id="{627013A1-049F-41C9-9D79-BEA1792BB3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9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3280277"/>
            <a:ext cx="12192000" cy="29744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19049" rtlCol="0" anchor="ctr">
            <a:spAutoFit/>
          </a:bodyPr>
          <a:lstStyle/>
          <a:p>
            <a:pPr marL="0" marR="0" lvl="0" indent="0" algn="ctr" defTabSz="412667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T Std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164859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7">
          <p15:clr>
            <a:srgbClr val="FBAE40"/>
          </p15:clr>
        </p15:guide>
        <p15:guide id="2" pos="14801">
          <p15:clr>
            <a:srgbClr val="FBAE40"/>
          </p15:clr>
        </p15:guide>
        <p15:guide id="3" orient="horz" pos="46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hole_TEST_1705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3" y="8740"/>
            <a:ext cx="12192001" cy="6875224"/>
          </a:xfrm>
          <a:prstGeom prst="rect">
            <a:avLst/>
          </a:prstGeom>
        </p:spPr>
        <p:txBody>
          <a:bodyPr lIns="136527" tIns="68264" rIns="136527" bIns="68264"/>
          <a:lstStyle/>
          <a:p>
            <a:endParaRPr lang="en-GB" dirty="0"/>
          </a:p>
        </p:txBody>
      </p:sp>
      <p:sp>
        <p:nvSpPr>
          <p:cNvPr id="12" name="Rektangel 11" hidden="1"/>
          <p:cNvSpPr/>
          <p:nvPr userDrawn="1"/>
        </p:nvSpPr>
        <p:spPr>
          <a:xfrm>
            <a:off x="6059514" y="615693"/>
            <a:ext cx="5684837" cy="560546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95" tIns="68248" rIns="136495" bIns="68248" rtlCol="0" anchor="ctr"/>
          <a:lstStyle/>
          <a:p>
            <a:pPr algn="ctr" defTabSz="1365164"/>
            <a:endParaRPr lang="en-GB" sz="2699">
              <a:solidFill>
                <a:prstClr val="white"/>
              </a:solidFill>
            </a:endParaRP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7653867" y="6420913"/>
            <a:ext cx="965200" cy="247123"/>
          </a:xfrm>
        </p:spPr>
        <p:txBody>
          <a:bodyPr/>
          <a:lstStyle/>
          <a:p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2024-03-29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763000" y="6420936"/>
            <a:ext cx="2590800" cy="236008"/>
          </a:xfrm>
        </p:spPr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28615" y="404408"/>
            <a:ext cx="10515600" cy="892692"/>
          </a:xfrm>
          <a:prstGeom prst="rect">
            <a:avLst/>
          </a:prstGeom>
        </p:spPr>
        <p:txBody>
          <a:bodyPr vert="horz" lIns="136527" tIns="68264" rIns="136527" bIns="68264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4"/>
          </p:nvPr>
        </p:nvSpPr>
        <p:spPr>
          <a:xfrm>
            <a:off x="328641" y="1297102"/>
            <a:ext cx="5658635" cy="671515"/>
          </a:xfrm>
          <a:prstGeom prst="rect">
            <a:avLst/>
          </a:prstGeom>
        </p:spPr>
        <p:txBody>
          <a:bodyPr lIns="136527" tIns="68264" rIns="136527" bIns="68264">
            <a:normAutofit/>
          </a:bodyPr>
          <a:lstStyle>
            <a:lvl1pPr marL="0" indent="0">
              <a:buNone/>
              <a:defRPr sz="3599"/>
            </a:lvl1pPr>
            <a:lvl2pPr marL="682581" indent="0">
              <a:buNone/>
              <a:defRPr/>
            </a:lvl2pPr>
            <a:lvl3pPr marL="1365164" indent="0">
              <a:buNone/>
              <a:defRPr/>
            </a:lvl3pPr>
            <a:lvl4pPr marL="2047743" indent="0">
              <a:buNone/>
              <a:defRPr/>
            </a:lvl4pPr>
            <a:lvl5pPr marL="2730326" indent="0">
              <a:buNone/>
              <a:defRPr/>
            </a:lvl5pPr>
          </a:lstStyle>
          <a:p>
            <a:pPr lvl="0"/>
            <a:r>
              <a:rPr lang="sv-SE" dirty="0"/>
              <a:t>Klicka här för att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667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07">
          <p15:clr>
            <a:srgbClr val="FBAE40"/>
          </p15:clr>
        </p15:guide>
        <p15:guide id="3" pos="4005">
          <p15:clr>
            <a:srgbClr val="FBAE40"/>
          </p15:clr>
        </p15:guide>
        <p15:guide id="4" pos="73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3867" y="6420913"/>
            <a:ext cx="965200" cy="247123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1365164"/>
              <a:t>2024-03-29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3000" y="6420936"/>
            <a:ext cx="2590800" cy="236008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583E08B-38ED-EA47-A650-51DF6C7CC8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61" y="445391"/>
            <a:ext cx="1239326" cy="4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4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6" r:id="rId2"/>
  </p:sldLayoutIdLst>
  <p:txStyles>
    <p:titleStyle>
      <a:lvl1pPr algn="l" defTabSz="1365164" rtl="0" eaLnBrk="1" latinLnBrk="0" hangingPunct="1">
        <a:lnSpc>
          <a:spcPct val="90000"/>
        </a:lnSpc>
        <a:spcBef>
          <a:spcPct val="0"/>
        </a:spcBef>
        <a:buNone/>
        <a:defRPr sz="6699" kern="1200">
          <a:solidFill>
            <a:schemeClr val="tx1"/>
          </a:solidFill>
          <a:latin typeface="Helvetica LT Std Light" panose="020B0403020202020204" pitchFamily="34" charset="0"/>
          <a:ea typeface="+mj-ea"/>
          <a:cs typeface="+mj-cs"/>
        </a:defRPr>
      </a:lvl1pPr>
    </p:titleStyle>
    <p:bodyStyle>
      <a:lvl1pPr marL="426614" indent="-426614" algn="l" defTabSz="1365164" rtl="0" eaLnBrk="1" latinLnBrk="0" hangingPunct="1">
        <a:lnSpc>
          <a:spcPct val="90000"/>
        </a:lnSpc>
        <a:spcBef>
          <a:spcPts val="1493"/>
        </a:spcBef>
        <a:buSzPct val="15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1pPr>
      <a:lvl2pPr marL="938549" indent="-255968" algn="l" defTabSz="1365164" rtl="0" eaLnBrk="1" latinLnBrk="0" hangingPunct="1">
        <a:lnSpc>
          <a:spcPct val="90000"/>
        </a:lnSpc>
        <a:spcBef>
          <a:spcPts val="747"/>
        </a:spcBef>
        <a:buSzPct val="150000"/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2pPr>
      <a:lvl3pPr marL="170645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38903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7161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5419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36778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19360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01941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258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65164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47743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3032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1290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09548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7806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6065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3867" y="6420913"/>
            <a:ext cx="965200" cy="247123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1365164"/>
              <a:t>2024-03-29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3000" y="6420936"/>
            <a:ext cx="2590800" cy="236008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E33AAF7-B393-F24B-84AD-4220B73DE95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61" y="445391"/>
            <a:ext cx="1239326" cy="4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51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74" r:id="rId6"/>
  </p:sldLayoutIdLst>
  <p:txStyles>
    <p:titleStyle>
      <a:lvl1pPr algn="l" defTabSz="1365164" rtl="0" eaLnBrk="1" latinLnBrk="0" hangingPunct="1">
        <a:lnSpc>
          <a:spcPct val="90000"/>
        </a:lnSpc>
        <a:spcBef>
          <a:spcPct val="0"/>
        </a:spcBef>
        <a:buNone/>
        <a:defRPr sz="6699" kern="1200">
          <a:solidFill>
            <a:schemeClr val="tx1"/>
          </a:solidFill>
          <a:latin typeface="Helvetica LT Std Light" panose="020B0403020202020204" pitchFamily="34" charset="0"/>
          <a:ea typeface="+mj-ea"/>
          <a:cs typeface="+mj-cs"/>
        </a:defRPr>
      </a:lvl1pPr>
    </p:titleStyle>
    <p:bodyStyle>
      <a:lvl1pPr marL="426614" indent="-426614" algn="l" defTabSz="1365164" rtl="0" eaLnBrk="1" latinLnBrk="0" hangingPunct="1">
        <a:lnSpc>
          <a:spcPct val="90000"/>
        </a:lnSpc>
        <a:spcBef>
          <a:spcPts val="1493"/>
        </a:spcBef>
        <a:buSzPct val="15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1pPr>
      <a:lvl2pPr marL="938549" indent="-255968" algn="l" defTabSz="1365164" rtl="0" eaLnBrk="1" latinLnBrk="0" hangingPunct="1">
        <a:lnSpc>
          <a:spcPct val="90000"/>
        </a:lnSpc>
        <a:spcBef>
          <a:spcPts val="747"/>
        </a:spcBef>
        <a:buSzPct val="150000"/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2pPr>
      <a:lvl3pPr marL="170645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38903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7161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5419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36778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19360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01941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258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65164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47743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3032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1290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09548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7806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6065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53867" y="6420913"/>
            <a:ext cx="965200" cy="247123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fld id="{73AE6D13-8850-46BD-A2F1-E13466CA0EAA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1365164"/>
              <a:t>2024-03-29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63000" y="6420936"/>
            <a:ext cx="2590800" cy="236008"/>
          </a:xfrm>
          <a:prstGeom prst="rect">
            <a:avLst/>
          </a:prstGeom>
        </p:spPr>
        <p:txBody>
          <a:bodyPr vert="horz" lIns="136527" tIns="68264" rIns="136527" bIns="6826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</a:defRPr>
            </a:lvl1pPr>
          </a:lstStyle>
          <a:p>
            <a:pPr defTabSz="1365164"/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E33AAF7-B393-F24B-84AD-4220B73DE95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7161" y="445391"/>
            <a:ext cx="1239326" cy="4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941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xStyles>
    <p:titleStyle>
      <a:lvl1pPr algn="l" defTabSz="1365164" rtl="0" eaLnBrk="1" latinLnBrk="0" hangingPunct="1">
        <a:lnSpc>
          <a:spcPct val="90000"/>
        </a:lnSpc>
        <a:spcBef>
          <a:spcPct val="0"/>
        </a:spcBef>
        <a:buNone/>
        <a:defRPr sz="6699" kern="1200">
          <a:solidFill>
            <a:schemeClr val="tx1"/>
          </a:solidFill>
          <a:latin typeface="Helvetica LT Std Light" panose="020B0403020202020204" pitchFamily="34" charset="0"/>
          <a:ea typeface="+mj-ea"/>
          <a:cs typeface="+mj-cs"/>
        </a:defRPr>
      </a:lvl1pPr>
    </p:titleStyle>
    <p:bodyStyle>
      <a:lvl1pPr marL="426614" indent="-426614" algn="l" defTabSz="1365164" rtl="0" eaLnBrk="1" latinLnBrk="0" hangingPunct="1">
        <a:lnSpc>
          <a:spcPct val="90000"/>
        </a:lnSpc>
        <a:spcBef>
          <a:spcPts val="1493"/>
        </a:spcBef>
        <a:buSzPct val="150000"/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1pPr>
      <a:lvl2pPr marL="938549" indent="-255968" algn="l" defTabSz="1365164" rtl="0" eaLnBrk="1" latinLnBrk="0" hangingPunct="1">
        <a:lnSpc>
          <a:spcPct val="90000"/>
        </a:lnSpc>
        <a:spcBef>
          <a:spcPts val="747"/>
        </a:spcBef>
        <a:buSzPct val="150000"/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Helvetica LT Std Light" panose="020B0403020202020204" pitchFamily="34" charset="0"/>
          <a:ea typeface="+mn-ea"/>
          <a:cs typeface="+mn-cs"/>
        </a:defRPr>
      </a:lvl2pPr>
      <a:lvl3pPr marL="170645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3099" kern="1200">
          <a:solidFill>
            <a:schemeClr val="tx1"/>
          </a:solidFill>
          <a:latin typeface="+mn-lt"/>
          <a:ea typeface="+mn-ea"/>
          <a:cs typeface="+mn-cs"/>
        </a:defRPr>
      </a:lvl3pPr>
      <a:lvl4pPr marL="2389034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7161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54196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36778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19360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01941" indent="-341290" algn="l" defTabSz="1365164" rtl="0" eaLnBrk="1" latinLnBrk="0" hangingPunct="1">
        <a:lnSpc>
          <a:spcPct val="90000"/>
        </a:lnSpc>
        <a:spcBef>
          <a:spcPts val="747"/>
        </a:spcBef>
        <a:buFont typeface="Arial" panose="020B060402020202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258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65164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47743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3032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12906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09548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78069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60651" algn="l" defTabSz="1365164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69" b="12369"/>
          <a:stretch>
            <a:fillRect/>
          </a:stretch>
        </p:blipFill>
        <p:spPr>
          <a:xfrm>
            <a:off x="23" y="0"/>
            <a:ext cx="12190413" cy="6859588"/>
          </a:xfrm>
          <a:prstGeom prst="rect">
            <a:avLst/>
          </a:prstGeom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25" y="6126480"/>
            <a:ext cx="12190411" cy="731524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/>
              <a:t>Духовые шкафы и СВЧ</a:t>
            </a:r>
          </a:p>
        </p:txBody>
      </p:sp>
    </p:spTree>
    <p:extLst>
      <p:ext uri="{BB962C8B-B14F-4D97-AF65-F5344CB8AC3E}">
        <p14:creationId xmlns:p14="http://schemas.microsoft.com/office/powerpoint/2010/main" val="378628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-1895" y="6012494"/>
            <a:ext cx="6273867" cy="845506"/>
          </a:xfrm>
        </p:spPr>
        <p:txBody>
          <a:bodyPr/>
          <a:lstStyle/>
          <a:p>
            <a:r>
              <a:rPr lang="ru-RU" sz="3000" dirty="0"/>
              <a:t>Регулировка фасада</a:t>
            </a:r>
          </a:p>
        </p:txBody>
      </p:sp>
      <p:sp>
        <p:nvSpPr>
          <p:cNvPr id="8" name="Заголовок 3"/>
          <p:cNvSpPr>
            <a:spLocks noGrp="1"/>
          </p:cNvSpPr>
          <p:nvPr>
            <p:ph type="title"/>
          </p:nvPr>
        </p:nvSpPr>
        <p:spPr>
          <a:xfrm>
            <a:off x="255384" y="5444758"/>
            <a:ext cx="5759307" cy="488298"/>
          </a:xfrm>
        </p:spPr>
        <p:txBody>
          <a:bodyPr>
            <a:normAutofit fontScale="90000"/>
          </a:bodyPr>
          <a:lstStyle/>
          <a:p>
            <a:pPr>
              <a:lnSpc>
                <a:spcPts val="2100"/>
              </a:lnSpc>
            </a:pPr>
            <a:r>
              <a:rPr lang="ru-RU" dirty="0"/>
              <a:t>Вес фасада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000" dirty="0"/>
              <a:t>Модели </a:t>
            </a:r>
            <a:r>
              <a:rPr lang="en-US" sz="2000" dirty="0"/>
              <a:t>XL </a:t>
            </a:r>
            <a:r>
              <a:rPr lang="ru-RU" sz="2000" dirty="0"/>
              <a:t>от 4 до 12 кг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Модели </a:t>
            </a:r>
            <a:r>
              <a:rPr lang="en-US" sz="2000" dirty="0"/>
              <a:t>XXL </a:t>
            </a:r>
            <a:r>
              <a:rPr lang="ru-RU" sz="2000" dirty="0"/>
              <a:t>от 4 до </a:t>
            </a:r>
            <a:r>
              <a:rPr lang="en-US" sz="2000" dirty="0"/>
              <a:t>1</a:t>
            </a:r>
            <a:r>
              <a:rPr lang="ru-RU" sz="2000" dirty="0"/>
              <a:t>2</a:t>
            </a:r>
            <a:r>
              <a:rPr lang="en-US" sz="2000" dirty="0"/>
              <a:t> </a:t>
            </a:r>
            <a:r>
              <a:rPr lang="ru-RU" sz="2000" dirty="0"/>
              <a:t>кг</a:t>
            </a:r>
            <a:r>
              <a:rPr lang="ru-RU" dirty="0"/>
              <a:t/>
            </a:r>
            <a:br>
              <a:rPr lang="ru-RU" dirty="0"/>
            </a:b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305490" y="4004931"/>
            <a:ext cx="5559657" cy="2879653"/>
          </a:xfrm>
          <a:prstGeom prst="rect">
            <a:avLst/>
          </a:prstGeom>
        </p:spPr>
        <p:txBody>
          <a:bodyPr lIns="0" tIns="51187" rIns="102373" bIns="51187" anchor="b">
            <a:normAutofit fontScale="97500"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Helvetica LT Std Light" panose="020B0403020202020204" pitchFamily="34" charset="0"/>
                <a:ea typeface="+mj-ea"/>
                <a:cs typeface="+mj-cs"/>
              </a:defRPr>
            </a:lvl1pPr>
          </a:lstStyle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Дверца посудомоечной машины отрегулирована верно, когда она фиксируется в положении открывания 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T Std Light" panose="020B0403020202020204" pitchFamily="34" charset="0"/>
                <a:ea typeface="+mj-ea"/>
                <a:cs typeface="+mj-cs"/>
              </a:rPr>
              <a:t>º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Натяжение пружин открывания регулируется с фронтальной части машины (за цоколем для правой и левой пружины)</a:t>
            </a: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Инструкция по установке с подробными картинками поставляется с прибором</a:t>
            </a:r>
            <a:r>
              <a:rPr kumimoji="0" lang="ru-RU" sz="2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/>
            </a:r>
            <a:br>
              <a:rPr kumimoji="0" lang="ru-RU" sz="269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</a:b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D19B3C-1E30-7E4E-9251-4E3CCDDE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6" y="-28469"/>
            <a:ext cx="5879072" cy="40334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79243-4036-824E-AE09-608A97189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853" y="-28469"/>
            <a:ext cx="4754278" cy="3879929"/>
          </a:xfrm>
          <a:prstGeom prst="rect">
            <a:avLst/>
          </a:prstGeom>
        </p:spPr>
      </p:pic>
      <p:sp>
        <p:nvSpPr>
          <p:cNvPr id="7" name="Текст 4"/>
          <p:cNvSpPr>
            <a:spLocks noGrp="1"/>
          </p:cNvSpPr>
          <p:nvPr>
            <p:ph type="body" sz="quarter" idx="14"/>
          </p:nvPr>
        </p:nvSpPr>
        <p:spPr>
          <a:xfrm>
            <a:off x="-1896" y="6012494"/>
            <a:ext cx="6273867" cy="845506"/>
          </a:xfrm>
        </p:spPr>
        <p:txBody>
          <a:bodyPr/>
          <a:lstStyle/>
          <a:p>
            <a:r>
              <a:rPr lang="ru-RU" sz="3000" dirty="0"/>
              <a:t>Регулировка фасада</a:t>
            </a:r>
          </a:p>
        </p:txBody>
      </p:sp>
    </p:spTree>
    <p:extLst>
      <p:ext uri="{BB962C8B-B14F-4D97-AF65-F5344CB8AC3E}">
        <p14:creationId xmlns:p14="http://schemas.microsoft.com/office/powerpoint/2010/main" val="189225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nna.mosina\Desktop\Презент_ru\фото\Elements\KI150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23"/>
            <a:ext cx="1219041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0" y="6012494"/>
            <a:ext cx="12190411" cy="845506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5164" rtl="0" eaLnBrk="1" fontAlgn="auto" latinLnBrk="0" hangingPunct="1">
              <a:lnSpc>
                <a:spcPct val="90000"/>
              </a:lnSpc>
              <a:spcBef>
                <a:spcPts val="1493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Газовые варочные панели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31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29" y="586154"/>
            <a:ext cx="5786612" cy="2029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78312"/>
            <a:ext cx="7807569" cy="2064456"/>
          </a:xfrm>
          <a:prstGeom prst="rect">
            <a:avLst/>
          </a:prstGeom>
        </p:spPr>
      </p:pic>
      <p:sp>
        <p:nvSpPr>
          <p:cNvPr id="8" name="Текст 4"/>
          <p:cNvSpPr txBox="1">
            <a:spLocks/>
          </p:cNvSpPr>
          <p:nvPr/>
        </p:nvSpPr>
        <p:spPr>
          <a:xfrm>
            <a:off x="-1896" y="6012494"/>
            <a:ext cx="12193896" cy="845506"/>
          </a:xfrm>
          <a:prstGeom prst="rect">
            <a:avLst/>
          </a:prstGeom>
          <a:solidFill>
            <a:srgbClr val="E2E2E4"/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000" dirty="0" smtClean="0"/>
              <a:t>Подключение электричества и газа</a:t>
            </a:r>
            <a:endParaRPr lang="ru-RU" sz="3000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6459415" y="889440"/>
            <a:ext cx="5732585" cy="3319145"/>
          </a:xfrm>
          <a:prstGeom prst="rect">
            <a:avLst/>
          </a:prstGeom>
        </p:spPr>
        <p:txBody>
          <a:bodyPr lIns="0" tIns="51187" rIns="102373" bIns="51187" anchor="b">
            <a:normAutofit fontScale="97500"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Helvetica LT Std Light" panose="020B0403020202020204" pitchFamily="34" charset="0"/>
                <a:ea typeface="+mj-ea"/>
                <a:cs typeface="+mj-cs"/>
              </a:defRPr>
            </a:lvl1pPr>
          </a:lstStyle>
          <a:p>
            <a:pPr marL="342831" marR="0" lvl="0" indent="-342831" algn="l" defTabSz="136516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Газовые панели поставляются с электрическим кабелем и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евровилкой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800" dirty="0" smtClean="0">
                <a:solidFill>
                  <a:prstClr val="black"/>
                </a:solidFill>
              </a:rPr>
              <a:t>Длинна кабеля 150 </a:t>
            </a:r>
            <a:r>
              <a:rPr lang="ru-RU" sz="1800" dirty="0" smtClean="0">
                <a:solidFill>
                  <a:prstClr val="black"/>
                </a:solidFill>
              </a:rPr>
              <a:t>см</a:t>
            </a:r>
            <a:endParaRPr lang="ru-RU" sz="1800" dirty="0" smtClean="0">
              <a:solidFill>
                <a:prstClr val="black"/>
              </a:solidFill>
            </a:endParaRPr>
          </a:p>
          <a:p>
            <a:pPr marL="342831" marR="0" lvl="0" indent="-342831" algn="l" defTabSz="1365164" rtl="0" eaLnBrk="1" fontAlgn="auto" latinLnBrk="0" hangingPunct="1">
              <a:lnSpc>
                <a:spcPts val="2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Розетки устанавливаются в зоне доступа</a:t>
            </a:r>
          </a:p>
          <a:p>
            <a:pPr marL="342831" lvl="0" indent="-342831" defTabSz="1365164">
              <a:lnSpc>
                <a:spcPts val="24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prstClr val="black"/>
                </a:solidFill>
              </a:rPr>
              <a:t>Стены и рабочая поверхность вокруг прибора должны быть термостойкие и выдерживать</a:t>
            </a:r>
          </a:p>
          <a:p>
            <a:pPr marL="342831" lvl="0" indent="-342831" defTabSz="1365164">
              <a:lnSpc>
                <a:spcPts val="24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solidFill>
                  <a:prstClr val="black"/>
                </a:solidFill>
              </a:rPr>
              <a:t>температуру до 105 °C.</a:t>
            </a:r>
          </a:p>
          <a:p>
            <a:pPr marL="342831" lvl="0" indent="-342831" defTabSz="1365164">
              <a:lnSpc>
                <a:spcPts val="2400"/>
              </a:lnSpc>
              <a:buFont typeface="Arial" panose="020B0604020202020204" pitchFamily="34" charset="0"/>
              <a:buChar char="•"/>
              <a:defRPr/>
            </a:pPr>
            <a:r>
              <a:rPr lang="ru-RU" sz="1800" dirty="0" smtClean="0">
                <a:solidFill>
                  <a:prstClr val="black"/>
                </a:solidFill>
              </a:rPr>
              <a:t>Столешница</a:t>
            </a:r>
            <a:r>
              <a:rPr lang="ru-RU" sz="1800" dirty="0">
                <a:solidFill>
                  <a:prstClr val="black"/>
                </a:solidFill>
              </a:rPr>
              <a:t>, предназначенная для установки варочной панели, должна быть ровной.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342831" marR="0" lvl="0" indent="-342831" algn="l" defTabSz="13651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04422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" b="1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204" y="6020688"/>
            <a:ext cx="6355639" cy="837312"/>
          </a:xfrm>
        </p:spPr>
        <p:txBody>
          <a:bodyPr/>
          <a:lstStyle/>
          <a:p>
            <a:r>
              <a:rPr lang="ru-RU" sz="3599" dirty="0"/>
              <a:t>Конфорки </a:t>
            </a:r>
            <a:endParaRPr lang="en-GB" sz="3599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43922" y="1557225"/>
            <a:ext cx="5004977" cy="457034"/>
          </a:xfrm>
        </p:spPr>
        <p:txBody>
          <a:bodyPr/>
          <a:lstStyle/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ru-RU" sz="1800" dirty="0" smtClean="0"/>
              <a:t>Все варочные панели поставляются с установленными форсунками для магистрального газа </a:t>
            </a:r>
            <a:r>
              <a:rPr lang="en-US" sz="1800" dirty="0"/>
              <a:t>G20 20 </a:t>
            </a:r>
            <a:r>
              <a:rPr lang="ru-RU" sz="1800" dirty="0" err="1"/>
              <a:t>мбар</a:t>
            </a:r>
            <a:endParaRPr lang="ru-RU" sz="1800" dirty="0" smtClean="0"/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ru-RU" sz="1800" dirty="0" smtClean="0"/>
              <a:t>Могут быть настроены на баллонный газ </a:t>
            </a:r>
            <a:r>
              <a:rPr lang="en-US" sz="1800" dirty="0" smtClean="0"/>
              <a:t>G30 </a:t>
            </a:r>
            <a:r>
              <a:rPr lang="ru-RU" sz="1800" dirty="0" smtClean="0"/>
              <a:t>30 </a:t>
            </a:r>
            <a:r>
              <a:rPr lang="ru-RU" sz="1800" dirty="0" err="1" smtClean="0"/>
              <a:t>мбар</a:t>
            </a:r>
            <a:r>
              <a:rPr lang="ru-RU" sz="1800" dirty="0" smtClean="0"/>
              <a:t>  ( в комплекте)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5480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1"/>
          </p:nvPr>
        </p:nvSpPr>
        <p:spPr>
          <a:xfrm>
            <a:off x="2204" y="6092679"/>
            <a:ext cx="12187592" cy="765321"/>
          </a:xfrm>
        </p:spPr>
        <p:txBody>
          <a:bodyPr/>
          <a:lstStyle/>
          <a:p>
            <a:r>
              <a:rPr lang="ru-RU" dirty="0" smtClean="0"/>
              <a:t>Домино – варианты встраивания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r="30536" b="65014"/>
          <a:stretch/>
        </p:blipFill>
        <p:spPr>
          <a:xfrm>
            <a:off x="159195" y="298848"/>
            <a:ext cx="6640190" cy="16763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93224" y="3615533"/>
            <a:ext cx="32333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1218926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Calibri"/>
              </a:rPr>
              <a:t>Газовые панели могут устанавливаться в одну нишу с индукционными панелями серии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CelsiusCooking</a:t>
            </a:r>
            <a:r>
              <a:rPr lang="ru-RU" dirty="0" smtClean="0">
                <a:solidFill>
                  <a:prstClr val="black"/>
                </a:solidFill>
                <a:latin typeface="Calibri"/>
              </a:rPr>
              <a:t> ( с использованием профиля)</a:t>
            </a:r>
            <a:endParaRPr lang="ru-RU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43305" r="1429"/>
          <a:stretch/>
        </p:blipFill>
        <p:spPr>
          <a:xfrm>
            <a:off x="2204" y="3441488"/>
            <a:ext cx="8891020" cy="256319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9194" y="1968437"/>
            <a:ext cx="722634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Газовые панели домино (33 см) могут быть установлены в разные ниши или в один общий </a:t>
            </a:r>
            <a:r>
              <a:rPr lang="ru-RU" dirty="0" smtClean="0"/>
              <a:t>пропил</a:t>
            </a:r>
            <a:r>
              <a:rPr lang="en-US" dirty="0" smtClean="0"/>
              <a:t> </a:t>
            </a:r>
            <a:r>
              <a:rPr lang="ru-RU" dirty="0" smtClean="0"/>
              <a:t>в столешнице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комплекте каждой газовой панели </a:t>
            </a:r>
            <a:r>
              <a:rPr lang="ru-RU" dirty="0" smtClean="0"/>
              <a:t>Домино поставляется </a:t>
            </a:r>
            <a:r>
              <a:rPr lang="ru-RU" dirty="0"/>
              <a:t>1 соединяющий профиль, который используется для установки приборов в одну нишу.</a:t>
            </a:r>
          </a:p>
        </p:txBody>
      </p:sp>
    </p:spTree>
    <p:extLst>
      <p:ext uri="{BB962C8B-B14F-4D97-AF65-F5344CB8AC3E}">
        <p14:creationId xmlns:p14="http://schemas.microsoft.com/office/powerpoint/2010/main" val="2637192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" t="4632" r="-252" b="9679"/>
          <a:stretch/>
        </p:blipFill>
        <p:spPr>
          <a:xfrm>
            <a:off x="25" y="-26584"/>
            <a:ext cx="12285051" cy="6884584"/>
          </a:xfrm>
          <a:prstGeom prst="rect">
            <a:avLst/>
          </a:prstGeom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25" y="6135624"/>
            <a:ext cx="12190411" cy="722380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000" dirty="0" smtClean="0"/>
              <a:t>Варочные панели индукционные с вытяжкой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69892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627" y="6037730"/>
            <a:ext cx="6053175" cy="820270"/>
          </a:xfrm>
          <a:solidFill>
            <a:srgbClr val="E2E2E4">
              <a:alpha val="75000"/>
            </a:srgbClr>
          </a:solidFill>
        </p:spPr>
        <p:txBody>
          <a:bodyPr>
            <a:normAutofit/>
          </a:bodyPr>
          <a:lstStyle/>
          <a:p>
            <a:pPr algn="l"/>
            <a:r>
              <a:rPr lang="en-US" sz="3999" dirty="0"/>
              <a:t> </a:t>
            </a:r>
            <a:r>
              <a:rPr lang="ru-RU" sz="3199" dirty="0">
                <a:latin typeface="Helvetica LT Std" panose="020B0504020202020204" pitchFamily="34" charset="-52"/>
              </a:rPr>
              <a:t>Режимы работы вытяжки</a:t>
            </a:r>
            <a:endParaRPr lang="sv-SE" sz="3199" dirty="0">
              <a:latin typeface="Helvetica LT Std" panose="020B0504020202020204" pitchFamily="34" charset="-5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40820" y="2374865"/>
            <a:ext cx="5687315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prstClr val="black"/>
              </a:solidFill>
              <a:latin typeface="Helvetica LT Std" panose="020B0504020202020204" pitchFamily="34" charset="-52"/>
              <a:cs typeface="Helvetica" panose="020B0604020202020204" pitchFamily="34" charset="0"/>
            </a:endParaRPr>
          </a:p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  <a:latin typeface="Helvetica LT Std" panose="020B0504020202020204" pitchFamily="34" charset="-52"/>
                <a:cs typeface="Helvetica" panose="020B0604020202020204" pitchFamily="34" charset="0"/>
              </a:rPr>
              <a:t>Комплект </a:t>
            </a:r>
            <a:r>
              <a:rPr lang="ru-RU" dirty="0">
                <a:solidFill>
                  <a:prstClr val="black"/>
                </a:solidFill>
                <a:latin typeface="Helvetica LT Std" panose="020B0504020202020204" pitchFamily="34" charset="-52"/>
                <a:cs typeface="Helvetica" panose="020B0604020202020204" pitchFamily="34" charset="0"/>
              </a:rPr>
              <a:t>рециркуляции </a:t>
            </a:r>
            <a:r>
              <a:rPr lang="en-US" dirty="0">
                <a:solidFill>
                  <a:prstClr val="black"/>
                </a:solidFill>
                <a:latin typeface="Helvetica LT Std" panose="020B0504020202020204" pitchFamily="34" charset="-52"/>
              </a:rPr>
              <a:t>HR0016</a:t>
            </a:r>
            <a:endParaRPr lang="ru-RU" dirty="0">
              <a:solidFill>
                <a:prstClr val="black"/>
              </a:solidFill>
              <a:latin typeface="Helvetica LT Std" panose="020B0504020202020204" pitchFamily="34" charset="-52"/>
            </a:endParaRPr>
          </a:p>
          <a:p>
            <a:pPr defTabSz="1218926">
              <a:lnSpc>
                <a:spcPts val="2500"/>
              </a:lnSpc>
            </a:pPr>
            <a:r>
              <a:rPr lang="ru-RU" dirty="0">
                <a:solidFill>
                  <a:prstClr val="black"/>
                </a:solidFill>
                <a:latin typeface="Helvetica LT Std" panose="020B0504020202020204" pitchFamily="34" charset="-52"/>
                <a:cs typeface="Helvetica" panose="020B0604020202020204" pitchFamily="34" charset="0"/>
              </a:rPr>
              <a:t>     (приобретается отдельно)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7" t="1581" r="12671" b="10772"/>
          <a:stretch/>
        </p:blipFill>
        <p:spPr>
          <a:xfrm>
            <a:off x="2205" y="0"/>
            <a:ext cx="6093795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22712" y="6153912"/>
            <a:ext cx="6118712" cy="704088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lIns="108825" tIns="54412" rIns="108825" bIns="54412">
            <a:normAutofit fontScale="97500"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Helvetica LT Std Light" pitchFamily="34" charset="0"/>
                <a:ea typeface="+mj-ea"/>
                <a:cs typeface="+mj-cs"/>
              </a:defRPr>
            </a:lvl1pPr>
          </a:lstStyle>
          <a:p>
            <a:pPr defTabSz="1365164"/>
            <a:r>
              <a:rPr lang="en-US" sz="3999" dirty="0">
                <a:solidFill>
                  <a:prstClr val="black"/>
                </a:solidFill>
              </a:rPr>
              <a:t> </a:t>
            </a:r>
            <a:r>
              <a:rPr lang="ru-RU" sz="3199" dirty="0">
                <a:solidFill>
                  <a:prstClr val="black"/>
                </a:solidFill>
                <a:latin typeface="Helvetica LT Std" panose="020B0504020202020204" pitchFamily="34" charset="-52"/>
              </a:rPr>
              <a:t>Рециркуляция</a:t>
            </a:r>
            <a:endParaRPr lang="sv-SE" sz="3199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53835" y="1670856"/>
            <a:ext cx="5804267" cy="1535368"/>
          </a:xfrm>
          <a:prstGeom prst="rect">
            <a:avLst/>
          </a:prstGeom>
        </p:spPr>
        <p:txBody>
          <a:bodyPr lIns="108825" tIns="54412" rIns="108825" bIns="54412">
            <a:normAutofit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Helvetica LT Std Light" pitchFamily="34" charset="0"/>
                <a:ea typeface="+mj-ea"/>
                <a:cs typeface="+mj-cs"/>
              </a:defRPr>
            </a:lvl1pPr>
          </a:lstStyle>
          <a:p>
            <a:pPr defTabSz="1365164">
              <a:lnSpc>
                <a:spcPts val="2500"/>
              </a:lnSpc>
            </a:pPr>
            <a:r>
              <a:rPr lang="ru-RU" sz="1800" dirty="0" smtClean="0">
                <a:solidFill>
                  <a:prstClr val="black"/>
                </a:solidFill>
                <a:latin typeface="Helvetica LT Std" panose="020B0504020202020204" pitchFamily="34" charset="-52"/>
              </a:rPr>
              <a:t>Варочная панель может быть установлена для работы в режиме рециркуляции</a:t>
            </a:r>
            <a:endParaRPr lang="ru-RU" sz="1800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2854509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40094" y="2300411"/>
            <a:ext cx="5115414" cy="1972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Helvetica LT Std" panose="020B0504020202020204" pitchFamily="34" charset="-52"/>
              </a:rPr>
              <a:t>Комплект приобретается дополнительно</a:t>
            </a:r>
          </a:p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dirty="0">
                <a:solidFill>
                  <a:prstClr val="black"/>
                </a:solidFill>
                <a:latin typeface="Helvetica LT Std" panose="020B0504020202020204" pitchFamily="34" charset="-52"/>
              </a:rPr>
              <a:t>Верхний воздуховод подрезается под размер кухонного шкафа.</a:t>
            </a:r>
          </a:p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Helvetica LT Std" panose="020B0504020202020204" pitchFamily="34" charset="-52"/>
                <a:cs typeface="Helvetica" panose="020B0604020202020204" pitchFamily="34" charset="0"/>
              </a:rPr>
              <a:t>Угольный </a:t>
            </a:r>
            <a:r>
              <a:rPr lang="ru-RU" dirty="0">
                <a:solidFill>
                  <a:prstClr val="black"/>
                </a:solidFill>
                <a:latin typeface="Helvetica LT Std" panose="020B0504020202020204" pitchFamily="34" charset="-52"/>
                <a:cs typeface="Helvetica" panose="020B0604020202020204" pitchFamily="34" charset="0"/>
              </a:rPr>
              <a:t>фильтр необходимо заменять каждые 300 часов работы</a:t>
            </a:r>
          </a:p>
          <a:p>
            <a:pPr marL="285693" indent="-285693" defTabSz="1218926">
              <a:buFont typeface="Arial" panose="020B0604020202020204" pitchFamily="34" charset="0"/>
              <a:buChar char="•"/>
              <a:defRPr/>
            </a:pPr>
            <a:endParaRPr lang="ru-RU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  <p:pic>
        <p:nvPicPr>
          <p:cNvPr id="2050" name="Picture 4" descr="imag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35" y="2853068"/>
            <a:ext cx="3551450" cy="3184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22712" y="6079256"/>
            <a:ext cx="12300330" cy="778744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lIns="108825" tIns="54412" rIns="108825" bIns="54412">
            <a:normAutofit fontScale="97500"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kern="1200">
                <a:solidFill>
                  <a:schemeClr val="tx1"/>
                </a:solidFill>
                <a:latin typeface="Helvetica LT Std Light" pitchFamily="34" charset="0"/>
                <a:ea typeface="+mj-ea"/>
                <a:cs typeface="+mj-cs"/>
              </a:defRPr>
            </a:lvl1pPr>
          </a:lstStyle>
          <a:p>
            <a:pPr defTabSz="1365164"/>
            <a:r>
              <a:rPr lang="en-US" sz="3999" dirty="0">
                <a:solidFill>
                  <a:prstClr val="black"/>
                </a:solidFill>
              </a:rPr>
              <a:t> </a:t>
            </a:r>
            <a:r>
              <a:rPr lang="ru-RU" sz="3199" dirty="0">
                <a:solidFill>
                  <a:prstClr val="black"/>
                </a:solidFill>
                <a:latin typeface="Helvetica LT Std" panose="020B0504020202020204" pitchFamily="34" charset="-52"/>
              </a:rPr>
              <a:t>Комплект рециркуляции </a:t>
            </a:r>
            <a:r>
              <a:rPr lang="en-US" sz="3199" dirty="0">
                <a:solidFill>
                  <a:prstClr val="black"/>
                </a:solidFill>
                <a:latin typeface="Helvetica LT Std" panose="020B0504020202020204" pitchFamily="34" charset="-52"/>
              </a:rPr>
              <a:t>HR0016</a:t>
            </a:r>
            <a:endParaRPr lang="sv-SE" sz="3199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  <p:pic>
        <p:nvPicPr>
          <p:cNvPr id="15" name="Picture 3" descr="image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98" y="471292"/>
            <a:ext cx="2140704" cy="273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 flipH="1">
            <a:off x="315504" y="2060291"/>
            <a:ext cx="813094" cy="24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H="1">
            <a:off x="1230410" y="2894595"/>
            <a:ext cx="963499" cy="2791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10497" y="2276265"/>
            <a:ext cx="863896" cy="7919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 flipV="1">
            <a:off x="503266" y="1532909"/>
            <a:ext cx="634069" cy="519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1446370" y="1248461"/>
            <a:ext cx="575931" cy="5039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47329" y="1354005"/>
            <a:ext cx="871047" cy="270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2" name="Прямая соединительная линия 2051"/>
          <p:cNvCxnSpPr/>
          <p:nvPr/>
        </p:nvCxnSpPr>
        <p:spPr>
          <a:xfrm>
            <a:off x="3030194" y="2894595"/>
            <a:ext cx="5759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4" name="Прямая соединительная линия 2053"/>
          <p:cNvCxnSpPr/>
          <p:nvPr/>
        </p:nvCxnSpPr>
        <p:spPr>
          <a:xfrm>
            <a:off x="3174176" y="2534638"/>
            <a:ext cx="4319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7" name="Прямая соединительная линия 2056"/>
          <p:cNvCxnSpPr/>
          <p:nvPr/>
        </p:nvCxnSpPr>
        <p:spPr>
          <a:xfrm>
            <a:off x="3462142" y="2534638"/>
            <a:ext cx="0" cy="3599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Прямоугольник 2058"/>
          <p:cNvSpPr/>
          <p:nvPr/>
        </p:nvSpPr>
        <p:spPr>
          <a:xfrm>
            <a:off x="116746" y="2603701"/>
            <a:ext cx="856127" cy="338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26"/>
            <a:r>
              <a:rPr lang="en-US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586 </a:t>
            </a:r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мм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606125" y="2556119"/>
            <a:ext cx="824330" cy="338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26"/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115</a:t>
            </a:r>
            <a:r>
              <a:rPr lang="en-US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мм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9443" y="1079223"/>
            <a:ext cx="856127" cy="338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26"/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333</a:t>
            </a:r>
            <a:r>
              <a:rPr lang="en-US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мм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066" name="Прямая соединительная линия 2065"/>
          <p:cNvCxnSpPr/>
          <p:nvPr/>
        </p:nvCxnSpPr>
        <p:spPr>
          <a:xfrm>
            <a:off x="3174177" y="471292"/>
            <a:ext cx="1151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Прямая соединительная линия 2067"/>
          <p:cNvCxnSpPr/>
          <p:nvPr/>
        </p:nvCxnSpPr>
        <p:spPr>
          <a:xfrm>
            <a:off x="3174177" y="1958707"/>
            <a:ext cx="11518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1" name="Прямая соединительная линия 2070"/>
          <p:cNvCxnSpPr/>
          <p:nvPr/>
        </p:nvCxnSpPr>
        <p:spPr>
          <a:xfrm>
            <a:off x="4142260" y="471292"/>
            <a:ext cx="0" cy="1487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4190889" y="1060177"/>
            <a:ext cx="958630" cy="3384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26"/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1000</a:t>
            </a:r>
            <a:r>
              <a:rPr lang="en-US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Helvetica LT Std" panose="020B0504020202020204" pitchFamily="34" charset="-52"/>
              </a:rPr>
              <a:t>мм</a:t>
            </a: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753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OB BIE8CAA-I31-HIHD854MM A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1269260"/>
            <a:ext cx="5588740" cy="558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OB BIE8CAA-I31-HIHD854MM AS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283" y="1287494"/>
            <a:ext cx="5588740" cy="558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04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7"/>
          <a:stretch/>
        </p:blipFill>
        <p:spPr>
          <a:xfrm>
            <a:off x="2205" y="0"/>
            <a:ext cx="5877821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b="7710"/>
          <a:stretch/>
        </p:blipFill>
        <p:spPr>
          <a:xfrm>
            <a:off x="5908856" y="912387"/>
            <a:ext cx="5423540" cy="43715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157864" y="5283953"/>
            <a:ext cx="1886802" cy="603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26"/>
            <a:endParaRPr lang="ru-RU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26626" y="6126480"/>
            <a:ext cx="5906653" cy="731520"/>
          </a:xfrm>
          <a:prstGeom prst="rect">
            <a:avLst/>
          </a:prstGeom>
          <a:solidFill>
            <a:srgbClr val="E2E2E4">
              <a:alpha val="75000"/>
            </a:srgbClr>
          </a:solidFill>
        </p:spPr>
        <p:txBody>
          <a:bodyPr lIns="108825" tIns="54412" rIns="108825" bIns="54412">
            <a:normAutofit fontScale="97500"/>
          </a:bodyPr>
          <a:lstStyle>
            <a:lvl1pPr algn="l" defTabSz="13654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700" kern="1200">
                <a:solidFill>
                  <a:schemeClr val="tx1"/>
                </a:solidFill>
                <a:latin typeface="Helvetica LT Std Light" panose="020B0403020202020204" pitchFamily="34" charset="0"/>
                <a:ea typeface="+mj-ea"/>
                <a:cs typeface="+mj-cs"/>
              </a:defRPr>
            </a:lvl1pPr>
          </a:lstStyle>
          <a:p>
            <a:pPr defTabSz="1365164"/>
            <a:r>
              <a:rPr lang="ru-RU" sz="3999" dirty="0">
                <a:solidFill>
                  <a:prstClr val="black"/>
                </a:solidFill>
              </a:rPr>
              <a:t>Монтаж</a:t>
            </a:r>
            <a:endParaRPr lang="sv-SE" sz="3199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08857" y="5283953"/>
            <a:ext cx="609122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  <a:latin typeface="Helvetica LT Std" panose="020B0504020202020204" pitchFamily="34" charset="-52"/>
              </a:rPr>
              <a:t>Конструкция </a:t>
            </a:r>
            <a:r>
              <a:rPr lang="ru-RU" sz="1600" dirty="0" err="1" smtClean="0">
                <a:solidFill>
                  <a:prstClr val="black"/>
                </a:solidFill>
                <a:latin typeface="Helvetica LT Std" panose="020B0504020202020204" pitchFamily="34" charset="-52"/>
              </a:rPr>
              <a:t>рециркуляционного</a:t>
            </a:r>
            <a:r>
              <a:rPr lang="ru-RU" sz="1600" dirty="0" smtClean="0">
                <a:solidFill>
                  <a:prstClr val="black"/>
                </a:solidFill>
                <a:latin typeface="Helvetica LT Std" panose="020B0504020202020204" pitchFamily="34" charset="-52"/>
              </a:rPr>
              <a:t> комплекта позволяет сохранить функциональные ящики под панелью</a:t>
            </a:r>
          </a:p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  <a:latin typeface="Helvetica LT Std" panose="020B0504020202020204" pitchFamily="34" charset="-52"/>
              </a:rPr>
              <a:t>Высота ниши для блока панели с моторами 200 мм</a:t>
            </a:r>
          </a:p>
          <a:p>
            <a:pPr marL="285693" indent="-285693" defTabSz="1218926">
              <a:lnSpc>
                <a:spcPts val="2500"/>
              </a:lnSpc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prstClr val="black"/>
                </a:solidFill>
                <a:latin typeface="Helvetica LT Std" panose="020B0504020202020204" pitchFamily="34" charset="-52"/>
              </a:rPr>
              <a:t>Минимальный цоколь 100 мм</a:t>
            </a:r>
            <a:endParaRPr lang="ru-RU" sz="1600" dirty="0">
              <a:solidFill>
                <a:prstClr val="black"/>
              </a:solidFill>
              <a:latin typeface="Helvetica LT Std" panose="020B0504020202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81181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25" y="6153912"/>
            <a:ext cx="12191975" cy="704092"/>
          </a:xfrm>
        </p:spPr>
        <p:txBody>
          <a:bodyPr/>
          <a:lstStyle/>
          <a:p>
            <a:r>
              <a:rPr lang="ru-RU" sz="3000" dirty="0" smtClean="0"/>
              <a:t>Монтажные размеры духовок </a:t>
            </a:r>
            <a:r>
              <a:rPr lang="en-US" sz="3000" dirty="0" smtClean="0"/>
              <a:t>Elements 60</a:t>
            </a:r>
            <a:r>
              <a:rPr lang="ru-RU" sz="3000" dirty="0" smtClean="0"/>
              <a:t> и 45 см</a:t>
            </a:r>
            <a:endParaRPr lang="ru-RU" sz="3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92" y="0"/>
            <a:ext cx="4200938" cy="37722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11232" b="2327"/>
          <a:stretch/>
        </p:blipFill>
        <p:spPr>
          <a:xfrm>
            <a:off x="3142346" y="3765723"/>
            <a:ext cx="2953680" cy="22467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2665"/>
          <a:stretch/>
        </p:blipFill>
        <p:spPr>
          <a:xfrm>
            <a:off x="5904254" y="115614"/>
            <a:ext cx="4226934" cy="35410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t="9961"/>
          <a:stretch/>
        </p:blipFill>
        <p:spPr>
          <a:xfrm>
            <a:off x="9218345" y="3635571"/>
            <a:ext cx="2872819" cy="237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7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A picture containing handcart, table&#10;&#10;Description automatically generated">
            <a:extLst>
              <a:ext uri="{FF2B5EF4-FFF2-40B4-BE49-F238E27FC236}">
                <a16:creationId xmlns:a16="http://schemas.microsoft.com/office/drawing/2014/main" id="{1BAEF3D3-5868-83C5-D78E-FC755E40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882" y="621338"/>
            <a:ext cx="4460935" cy="59858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Afbeelding 6">
            <a:extLst>
              <a:ext uri="{FF2B5EF4-FFF2-40B4-BE49-F238E27FC236}">
                <a16:creationId xmlns:a16="http://schemas.microsoft.com/office/drawing/2014/main" id="{3F348A3C-F843-C7B5-308C-08EE90A0A0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50" y="816875"/>
            <a:ext cx="4741632" cy="5790263"/>
          </a:xfrm>
          <a:prstGeom prst="rect">
            <a:avLst/>
          </a:prstGeom>
        </p:spPr>
      </p:pic>
      <p:cxnSp>
        <p:nvCxnSpPr>
          <p:cNvPr id="4" name="Rechte verbindingslijn met pijl 5">
            <a:extLst>
              <a:ext uri="{FF2B5EF4-FFF2-40B4-BE49-F238E27FC236}">
                <a16:creationId xmlns:a16="http://schemas.microsoft.com/office/drawing/2014/main" id="{E4F7F679-FD20-D98D-69F3-003FB704C979}"/>
              </a:ext>
            </a:extLst>
          </p:cNvPr>
          <p:cNvCxnSpPr>
            <a:cxnSpLocks/>
          </p:cNvCxnSpPr>
          <p:nvPr/>
        </p:nvCxnSpPr>
        <p:spPr>
          <a:xfrm flipH="1">
            <a:off x="8039766" y="4325819"/>
            <a:ext cx="839909" cy="321453"/>
          </a:xfrm>
          <a:prstGeom prst="straightConnector1">
            <a:avLst/>
          </a:prstGeom>
          <a:ln w="28575">
            <a:solidFill>
              <a:srgbClr val="0070C0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echte verbindingslijn met pijl 9">
            <a:extLst>
              <a:ext uri="{FF2B5EF4-FFF2-40B4-BE49-F238E27FC236}">
                <a16:creationId xmlns:a16="http://schemas.microsoft.com/office/drawing/2014/main" id="{BA595BC2-73B9-C4D0-1BCA-B92132248210}"/>
              </a:ext>
            </a:extLst>
          </p:cNvPr>
          <p:cNvCxnSpPr>
            <a:cxnSpLocks/>
          </p:cNvCxnSpPr>
          <p:nvPr/>
        </p:nvCxnSpPr>
        <p:spPr>
          <a:xfrm>
            <a:off x="10559463" y="1773199"/>
            <a:ext cx="0" cy="2462352"/>
          </a:xfrm>
          <a:prstGeom prst="straightConnector1">
            <a:avLst/>
          </a:prstGeom>
          <a:ln w="28575">
            <a:solidFill>
              <a:srgbClr val="0070C0"/>
            </a:solidFill>
            <a:prstDash val="lg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kstvak 14">
            <a:extLst>
              <a:ext uri="{FF2B5EF4-FFF2-40B4-BE49-F238E27FC236}">
                <a16:creationId xmlns:a16="http://schemas.microsoft.com/office/drawing/2014/main" id="{E3F31321-0E9E-EE8F-DB1D-92E2CD246F80}"/>
              </a:ext>
            </a:extLst>
          </p:cNvPr>
          <p:cNvSpPr txBox="1"/>
          <p:nvPr/>
        </p:nvSpPr>
        <p:spPr>
          <a:xfrm rot="20308380">
            <a:off x="7475131" y="3660980"/>
            <a:ext cx="242380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1218926"/>
            <a:r>
              <a:rPr lang="ru-RU" dirty="0" smtClean="0">
                <a:solidFill>
                  <a:srgbClr val="0070C0"/>
                </a:solidFill>
                <a:latin typeface="Calibri"/>
              </a:rPr>
              <a:t>Регулируется подрезанием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11" name="Tekstvak 14">
            <a:extLst>
              <a:ext uri="{FF2B5EF4-FFF2-40B4-BE49-F238E27FC236}">
                <a16:creationId xmlns:a16="http://schemas.microsoft.com/office/drawing/2014/main" id="{7B7B0B37-79CF-2E54-EFF9-DA67107015A8}"/>
              </a:ext>
            </a:extLst>
          </p:cNvPr>
          <p:cNvSpPr txBox="1"/>
          <p:nvPr/>
        </p:nvSpPr>
        <p:spPr>
          <a:xfrm rot="5400000">
            <a:off x="9699853" y="3117802"/>
            <a:ext cx="2423807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defTabSz="1218926"/>
            <a:r>
              <a:rPr lang="ru-RU" dirty="0" smtClean="0">
                <a:solidFill>
                  <a:srgbClr val="0070C0"/>
                </a:solidFill>
                <a:latin typeface="Calibri"/>
              </a:rPr>
              <a:t>Регулируется подрезанием</a:t>
            </a:r>
            <a:endParaRPr lang="en-US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338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4">
            <a:extLst>
              <a:ext uri="{FF2B5EF4-FFF2-40B4-BE49-F238E27FC236}">
                <a16:creationId xmlns:a16="http://schemas.microsoft.com/office/drawing/2014/main" id="{3850A9DF-1EB1-93E4-1712-3B47A41AC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730656"/>
            <a:ext cx="3743496" cy="3396688"/>
          </a:xfrm>
          <a:prstGeom prst="rect">
            <a:avLst/>
          </a:prstGeom>
        </p:spPr>
      </p:pic>
      <p:pic>
        <p:nvPicPr>
          <p:cNvPr id="3" name="Afbeelding 16">
            <a:extLst>
              <a:ext uri="{FF2B5EF4-FFF2-40B4-BE49-F238E27FC236}">
                <a16:creationId xmlns:a16="http://schemas.microsoft.com/office/drawing/2014/main" id="{A264D80E-9458-57F3-64C4-982207F51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55" y="2015532"/>
            <a:ext cx="3580292" cy="3457889"/>
          </a:xfrm>
          <a:prstGeom prst="rect">
            <a:avLst/>
          </a:prstGeom>
        </p:spPr>
      </p:pic>
      <p:pic>
        <p:nvPicPr>
          <p:cNvPr id="4" name="Afbeelding 18">
            <a:extLst>
              <a:ext uri="{FF2B5EF4-FFF2-40B4-BE49-F238E27FC236}">
                <a16:creationId xmlns:a16="http://schemas.microsoft.com/office/drawing/2014/main" id="{0CFE56B7-838D-EC28-B452-7A1E774ED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56" y="1923151"/>
            <a:ext cx="3723095" cy="3457889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1701B81A-0238-858A-62D4-0BFB2342B10A}"/>
              </a:ext>
            </a:extLst>
          </p:cNvPr>
          <p:cNvSpPr txBox="1"/>
          <p:nvPr/>
        </p:nvSpPr>
        <p:spPr>
          <a:xfrm>
            <a:off x="219438" y="5556395"/>
            <a:ext cx="3356866" cy="92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Выполните пропил в нижней части шкафа (550x305)</a:t>
            </a:r>
          </a:p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Подсоедините воздуховоды</a:t>
            </a:r>
            <a:endParaRPr lang="nl-NL" dirty="0">
              <a:solidFill>
                <a:prstClr val="black"/>
              </a:solidFill>
              <a:latin typeface="Helvetica LT Std Light" panose="020B0403020202020204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6BAE58B3-D0E9-90F0-8596-0161AC035955}"/>
              </a:ext>
            </a:extLst>
          </p:cNvPr>
          <p:cNvSpPr txBox="1"/>
          <p:nvPr/>
        </p:nvSpPr>
        <p:spPr>
          <a:xfrm>
            <a:off x="4543863" y="5636013"/>
            <a:ext cx="3356866" cy="92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Поместите короб для фильтра в отверстие и наденьте ее </a:t>
            </a:r>
            <a:r>
              <a:rPr lang="ru-RU" dirty="0" smtClean="0">
                <a:solidFill>
                  <a:prstClr val="black"/>
                </a:solidFill>
                <a:latin typeface="Helvetica LT Std Light" panose="020B0403020202020204"/>
              </a:rPr>
              <a:t>на </a:t>
            </a: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воздуховод</a:t>
            </a:r>
            <a:endParaRPr lang="nl-NL" dirty="0">
              <a:solidFill>
                <a:prstClr val="black"/>
              </a:solidFill>
              <a:latin typeface="Helvetica LT Std Light" panose="020B0403020202020204"/>
            </a:endParaRP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DCE4B850-B322-CEF9-C246-903856362E80}"/>
              </a:ext>
            </a:extLst>
          </p:cNvPr>
          <p:cNvSpPr txBox="1"/>
          <p:nvPr/>
        </p:nvSpPr>
        <p:spPr>
          <a:xfrm>
            <a:off x="9216197" y="5636013"/>
            <a:ext cx="2771046" cy="923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4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9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4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592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40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888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36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184" algn="l" defTabSz="457148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Закрепите винтами</a:t>
            </a:r>
          </a:p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Установите фильтр</a:t>
            </a:r>
          </a:p>
          <a:p>
            <a:pPr marL="173215" indent="-173215" defTabSz="457057">
              <a:buFont typeface="Arial" panose="020B0604020202020204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Helvetica LT Std Light" panose="020B0403020202020204"/>
              </a:rPr>
              <a:t>Закройте крышку</a:t>
            </a:r>
            <a:endParaRPr lang="nl-NL" dirty="0">
              <a:solidFill>
                <a:prstClr val="black"/>
              </a:solidFill>
              <a:latin typeface="Helvetica LT Std Light" panose="020B0403020202020204"/>
            </a:endParaRPr>
          </a:p>
        </p:txBody>
      </p:sp>
      <p:sp>
        <p:nvSpPr>
          <p:cNvPr id="8" name="Tekstvak 1">
            <a:extLst>
              <a:ext uri="{FF2B5EF4-FFF2-40B4-BE49-F238E27FC236}">
                <a16:creationId xmlns:a16="http://schemas.microsoft.com/office/drawing/2014/main" id="{D213CB2C-63FB-6B14-D1ED-A4D03ACE31F9}"/>
              </a:ext>
            </a:extLst>
          </p:cNvPr>
          <p:cNvSpPr txBox="1"/>
          <p:nvPr/>
        </p:nvSpPr>
        <p:spPr>
          <a:xfrm>
            <a:off x="219437" y="719730"/>
            <a:ext cx="3854262" cy="461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926"/>
            <a:r>
              <a:rPr lang="ru-RU" sz="2400" dirty="0">
                <a:solidFill>
                  <a:prstClr val="black"/>
                </a:solidFill>
                <a:latin typeface="HelveticaNeueLT Std" panose="020B0604020202020204" pitchFamily="34" charset="0"/>
              </a:rPr>
              <a:t>Легкий монтаж</a:t>
            </a:r>
            <a:endParaRPr lang="en-US" sz="2400" dirty="0">
              <a:solidFill>
                <a:prstClr val="black"/>
              </a:solidFill>
              <a:latin typeface="HelveticaNeueLT St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164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25" y="6126480"/>
            <a:ext cx="12298141" cy="731524"/>
          </a:xfrm>
        </p:spPr>
        <p:txBody>
          <a:bodyPr/>
          <a:lstStyle/>
          <a:p>
            <a:r>
              <a:rPr lang="ru-RU" sz="3000" dirty="0" smtClean="0"/>
              <a:t>Монтаж духовок </a:t>
            </a:r>
            <a:r>
              <a:rPr lang="en-US" sz="3000" dirty="0" smtClean="0"/>
              <a:t>Craft</a:t>
            </a:r>
            <a:r>
              <a:rPr lang="ru-RU" sz="3000" dirty="0" smtClean="0"/>
              <a:t> 60 и 45 см</a:t>
            </a:r>
            <a:endParaRPr lang="ru-RU" sz="3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" y="368466"/>
            <a:ext cx="7304902" cy="513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52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392607" y="1647558"/>
            <a:ext cx="5006790" cy="330881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Все духовые шкафы имеют максимальную мощность 3,4 кВт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Поставляются с кабелем и евро вилкой</a:t>
            </a:r>
            <a:endParaRPr lang="en-U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Длина кабеля 150 см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Розетка должна быть с заземлением и установлена в доступном месте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25" y="6144768"/>
            <a:ext cx="12191975" cy="713236"/>
          </a:xfrm>
        </p:spPr>
        <p:txBody>
          <a:bodyPr/>
          <a:lstStyle/>
          <a:p>
            <a:r>
              <a:rPr lang="ru-RU" sz="3000" dirty="0" smtClean="0"/>
              <a:t>Расположение розеток</a:t>
            </a:r>
            <a:endParaRPr lang="ru-RU" sz="3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r="16013"/>
          <a:stretch/>
        </p:blipFill>
        <p:spPr>
          <a:xfrm>
            <a:off x="107384" y="821934"/>
            <a:ext cx="5824568" cy="437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3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12">
            <a:extLst>
              <a:ext uri="{FF2B5EF4-FFF2-40B4-BE49-F238E27FC236}">
                <a16:creationId xmlns:a16="http://schemas.microsoft.com/office/drawing/2014/main" id="{79C1F54B-268C-4ACB-9F4C-9A86EB04A4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6"/>
          <a:stretch/>
        </p:blipFill>
        <p:spPr>
          <a:xfrm>
            <a:off x="-87182" y="-142875"/>
            <a:ext cx="12279182" cy="7000875"/>
          </a:xfrm>
          <a:prstGeom prst="rect">
            <a:avLst/>
          </a:prstGeom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-87182" y="6144768"/>
            <a:ext cx="12279182" cy="713232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5164" rtl="0" eaLnBrk="1" fontAlgn="auto" latinLnBrk="0" hangingPunct="1">
              <a:lnSpc>
                <a:spcPct val="90000"/>
              </a:lnSpc>
              <a:spcBef>
                <a:spcPts val="1493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ru-RU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Кофемашина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875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09" y="530571"/>
            <a:ext cx="7251206" cy="52263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369458" y="1964174"/>
            <a:ext cx="19298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A- </a:t>
            </a:r>
            <a:r>
              <a:rPr lang="ru-RU" dirty="0" smtClean="0"/>
              <a:t>серия </a:t>
            </a:r>
            <a:r>
              <a:rPr lang="en-US" dirty="0" smtClean="0"/>
              <a:t>Elements</a:t>
            </a:r>
          </a:p>
          <a:p>
            <a:r>
              <a:rPr lang="en-US" dirty="0" smtClean="0"/>
              <a:t>B – </a:t>
            </a:r>
            <a:r>
              <a:rPr lang="ru-RU" dirty="0" smtClean="0"/>
              <a:t>серия </a:t>
            </a:r>
            <a:r>
              <a:rPr lang="en-US" dirty="0" smtClean="0"/>
              <a:t>Craft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-87182" y="6153912"/>
            <a:ext cx="12279182" cy="704088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5164" rtl="0" eaLnBrk="1" fontAlgn="auto" latinLnBrk="0" hangingPunct="1">
              <a:lnSpc>
                <a:spcPct val="90000"/>
              </a:lnSpc>
              <a:spcBef>
                <a:spcPts val="1493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ru-RU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Монтажные размеры </a:t>
            </a:r>
            <a:r>
              <a:rPr kumimoji="0" lang="ru-RU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кофемашин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81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57" y="0"/>
            <a:ext cx="4638756" cy="311701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559320" y="1814884"/>
            <a:ext cx="4834104" cy="1996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Кофемашины устанавливаются в ниши на телескопических направляющих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Кабель с евро вилкой в комплекте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Длина присоединительного кабеля 170 см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Розетка устанавливается за прибором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Мощность подключения 1350 Вт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57" y="2958255"/>
            <a:ext cx="4638756" cy="3107739"/>
          </a:xfrm>
          <a:prstGeom prst="rect">
            <a:avLst/>
          </a:prstGeom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0" y="6075273"/>
            <a:ext cx="12192000" cy="782727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ru-RU" sz="3000" dirty="0" smtClean="0">
                <a:solidFill>
                  <a:prstClr val="black"/>
                </a:solidFill>
              </a:rPr>
              <a:t>  Монтажные </a:t>
            </a:r>
            <a:r>
              <a:rPr lang="ru-RU" sz="3000" dirty="0">
                <a:solidFill>
                  <a:prstClr val="black"/>
                </a:solidFill>
              </a:rPr>
              <a:t>размеры </a:t>
            </a:r>
            <a:r>
              <a:rPr lang="ru-RU" sz="3000" dirty="0" err="1">
                <a:solidFill>
                  <a:prstClr val="black"/>
                </a:solidFill>
              </a:rPr>
              <a:t>кофемашин</a:t>
            </a:r>
            <a:endParaRPr lang="ru-RU" sz="3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478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C3B099-657F-A243-9E46-72AAD2BA61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" r="145"/>
          <a:stretch>
            <a:fillRect/>
          </a:stretch>
        </p:blipFill>
        <p:spPr>
          <a:xfrm>
            <a:off x="0" y="0"/>
            <a:ext cx="12190413" cy="6877050"/>
          </a:xfrm>
          <a:prstGeom prst="rect">
            <a:avLst/>
          </a:prstGeom>
        </p:spPr>
      </p:pic>
      <p:sp>
        <p:nvSpPr>
          <p:cNvPr id="4" name="Текст 4"/>
          <p:cNvSpPr txBox="1">
            <a:spLocks/>
          </p:cNvSpPr>
          <p:nvPr/>
        </p:nvSpPr>
        <p:spPr>
          <a:xfrm>
            <a:off x="1589" y="6145526"/>
            <a:ext cx="12190411" cy="731524"/>
          </a:xfrm>
          <a:prstGeom prst="rect">
            <a:avLst/>
          </a:prstGeom>
          <a:solidFill>
            <a:srgbClr val="E2E2E4">
              <a:alpha val="50196"/>
            </a:srgbClr>
          </a:solidFill>
        </p:spPr>
        <p:txBody>
          <a:bodyPr/>
          <a:lstStyle>
            <a:lvl1pPr marL="426614" indent="-426614" algn="l" defTabSz="1365164" rtl="0" eaLnBrk="1" latinLnBrk="0" hangingPunct="1">
              <a:lnSpc>
                <a:spcPct val="90000"/>
              </a:lnSpc>
              <a:spcBef>
                <a:spcPts val="1493"/>
              </a:spcBef>
              <a:buSzPct val="150000"/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1pPr>
            <a:lvl2pPr marL="938549" indent="-255968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SzPct val="150000"/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Helvetica LT Std Light" panose="020B0403020202020204" pitchFamily="34" charset="0"/>
                <a:ea typeface="+mn-ea"/>
                <a:cs typeface="+mn-cs"/>
              </a:defRPr>
            </a:lvl2pPr>
            <a:lvl3pPr marL="170645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30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89034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7161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54196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36778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19360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01941" indent="-341290" algn="l" defTabSz="1365164" rtl="0" eaLnBrk="1" latinLnBrk="0" hangingPunct="1">
              <a:lnSpc>
                <a:spcPct val="90000"/>
              </a:lnSpc>
              <a:spcBef>
                <a:spcPts val="747"/>
              </a:spcBef>
              <a:buFont typeface="Arial" panose="020B0604020202020204" pitchFamily="34" charset="0"/>
              <a:buChar char="•"/>
              <a:defRPr sz="26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365164" rtl="0" eaLnBrk="1" fontAlgn="auto" latinLnBrk="0" hangingPunct="1">
              <a:lnSpc>
                <a:spcPct val="90000"/>
              </a:lnSpc>
              <a:spcBef>
                <a:spcPts val="1493"/>
              </a:spcBef>
              <a:spcAft>
                <a:spcPts val="0"/>
              </a:spcAft>
              <a:buClrTx/>
              <a:buSzPct val="150000"/>
              <a:buFont typeface="Arial" panose="020B0604020202020204" pitchFamily="34" charset="0"/>
              <a:buNone/>
              <a:tabLst/>
              <a:defRPr/>
            </a:pPr>
            <a:r>
              <a:rPr lang="ru-RU" sz="4000" dirty="0" smtClean="0">
                <a:solidFill>
                  <a:prstClr val="black"/>
                </a:solidFill>
              </a:rPr>
              <a:t>Посудомоечные машины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24581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321284" y="1274715"/>
            <a:ext cx="5565916" cy="458074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dirty="0" smtClean="0">
                <a:latin typeface="Helvetica LT Std Light" pitchFamily="34" charset="0"/>
              </a:rPr>
              <a:t>Asko</a:t>
            </a:r>
            <a:r>
              <a:rPr lang="ru-RU" dirty="0" smtClean="0">
                <a:latin typeface="Helvetica LT Std Light" pitchFamily="34" charset="0"/>
              </a:rPr>
              <a:t> производит посудомоечные машины встраиваемые и </a:t>
            </a:r>
            <a:r>
              <a:rPr lang="ru-RU" dirty="0" err="1" smtClean="0">
                <a:latin typeface="Helvetica LT Std Light" pitchFamily="34" charset="0"/>
              </a:rPr>
              <a:t>отдельностоящие</a:t>
            </a:r>
            <a:r>
              <a:rPr lang="ru-RU" dirty="0" smtClean="0">
                <a:latin typeface="Helvetica LT Std Light" pitchFamily="34" charset="0"/>
              </a:rPr>
              <a:t> шириной 60 см</a:t>
            </a:r>
          </a:p>
          <a:p>
            <a:pPr>
              <a:lnSpc>
                <a:spcPts val="2500"/>
              </a:lnSpc>
            </a:pPr>
            <a:endParaRPr lang="ru-RU" dirty="0" smtClean="0">
              <a:latin typeface="Helvetica LT Std Light" pitchFamily="34" charset="0"/>
            </a:endParaRPr>
          </a:p>
          <a:p>
            <a:pPr>
              <a:lnSpc>
                <a:spcPts val="2500"/>
              </a:lnSpc>
            </a:pPr>
            <a:r>
              <a:rPr lang="ru-RU" sz="1800" dirty="0" smtClean="0">
                <a:latin typeface="Helvetica LT Std Light" pitchFamily="34" charset="0"/>
              </a:rPr>
              <a:t>Два типа крепления фасада: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Helvetica LT Std Light" pitchFamily="34" charset="0"/>
              </a:rPr>
              <a:t>DSD</a:t>
            </a:r>
            <a:r>
              <a:rPr lang="ru-RU" sz="1800" dirty="0" smtClean="0">
                <a:solidFill>
                  <a:srgbClr val="0000FF"/>
                </a:solidFill>
                <a:latin typeface="Helvetica LT Std Light" pitchFamily="34" charset="0"/>
              </a:rPr>
              <a:t> </a:t>
            </a:r>
            <a:r>
              <a:rPr lang="ru-RU" sz="1800" dirty="0">
                <a:latin typeface="Helvetica LT Std Light" pitchFamily="34" charset="0"/>
              </a:rPr>
              <a:t>– </a:t>
            </a:r>
            <a:r>
              <a:rPr lang="ru-RU" sz="1800" dirty="0" err="1" smtClean="0">
                <a:latin typeface="Helvetica LT Std Light" pitchFamily="34" charset="0"/>
              </a:rPr>
              <a:t>слайдерное</a:t>
            </a:r>
            <a:r>
              <a:rPr lang="ru-RU" sz="1800" dirty="0" smtClean="0">
                <a:latin typeface="Helvetica LT Std Light" pitchFamily="34" charset="0"/>
              </a:rPr>
              <a:t> </a:t>
            </a:r>
            <a:r>
              <a:rPr lang="ru-RU" sz="1800" dirty="0" smtClean="0">
                <a:latin typeface="Helvetica LT Std Light" pitchFamily="34" charset="0"/>
              </a:rPr>
              <a:t>крепление фасада</a:t>
            </a:r>
            <a:endParaRPr lang="ru-RU" sz="1800" dirty="0" smtClean="0">
              <a:latin typeface="Helvetica LT Std Light" pitchFamily="34" charset="0"/>
            </a:endParaRP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Helvetica LT Std Light" pitchFamily="34" charset="0"/>
              </a:rPr>
              <a:t>DFI – </a:t>
            </a:r>
            <a:r>
              <a:rPr lang="ru-RU" sz="1800" dirty="0" smtClean="0">
                <a:latin typeface="Helvetica LT Std Light" pitchFamily="34" charset="0"/>
              </a:rPr>
              <a:t>стандартное, </a:t>
            </a:r>
            <a:r>
              <a:rPr lang="ru-RU" sz="1800" dirty="0" smtClean="0">
                <a:latin typeface="Helvetica LT Std Light" pitchFamily="34" charset="0"/>
              </a:rPr>
              <a:t>жесткое крепление фасада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sz="1800" dirty="0" smtClean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LT Std Light" panose="020B0403020202020204" pitchFamily="34" charset="0"/>
              </a:rPr>
              <a:t>DSD</a:t>
            </a:r>
            <a:r>
              <a:rPr lang="ru-RU" dirty="0" smtClean="0"/>
              <a:t> – цоколь 20-210 мм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 LT Std Light" panose="020B0403020202020204" pitchFamily="34" charset="0"/>
              </a:rPr>
              <a:t>DFI</a:t>
            </a:r>
            <a:r>
              <a:rPr lang="ru-RU" dirty="0" smtClean="0"/>
              <a:t> – цоколь  60-170 мм</a:t>
            </a:r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endParaRPr lang="ru-RU" sz="1800" dirty="0"/>
          </a:p>
          <a:p>
            <a:pPr marL="285750" indent="-285750">
              <a:lnSpc>
                <a:spcPts val="2500"/>
              </a:lnSpc>
              <a:buFont typeface="Arial" panose="020B0604020202020204" pitchFamily="34" charset="0"/>
              <a:buChar char="•"/>
            </a:pPr>
            <a:r>
              <a:rPr lang="ru-RU" dirty="0" smtClean="0"/>
              <a:t>Посудомоечные машины поставляются с кабелем и </a:t>
            </a:r>
            <a:r>
              <a:rPr lang="ru-RU" dirty="0" err="1" smtClean="0"/>
              <a:t>евровилкой</a:t>
            </a:r>
            <a:r>
              <a:rPr lang="ru-RU" dirty="0" smtClean="0"/>
              <a:t> 173 см</a:t>
            </a:r>
            <a:endParaRPr lang="ru-RU" sz="1800" dirty="0"/>
          </a:p>
        </p:txBody>
      </p:sp>
      <p:pic>
        <p:nvPicPr>
          <p:cNvPr id="5" name="Picture 2" descr="A fireplace in a room&#10;&#10;Description automatically generated with medium confidence">
            <a:extLst>
              <a:ext uri="{FF2B5EF4-FFF2-40B4-BE49-F238E27FC236}">
                <a16:creationId xmlns:a16="http://schemas.microsoft.com/office/drawing/2014/main" id="{97D538EC-77DB-E24A-B495-C45195138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1" b="201"/>
          <a:stretch/>
        </p:blipFill>
        <p:spPr>
          <a:xfrm>
            <a:off x="25" y="0"/>
            <a:ext cx="6095207" cy="685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55090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</TotalTime>
  <Words>555</Words>
  <Application>Microsoft Office PowerPoint</Application>
  <PresentationFormat>Широкоэкранный</PresentationFormat>
  <Paragraphs>98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31" baseType="lpstr">
      <vt:lpstr>Arial</vt:lpstr>
      <vt:lpstr>Calibri</vt:lpstr>
      <vt:lpstr>Helvetica</vt:lpstr>
      <vt:lpstr>Helvetica Light</vt:lpstr>
      <vt:lpstr>Helvetica LT Std</vt:lpstr>
      <vt:lpstr>Helvetica LT Std Light</vt:lpstr>
      <vt:lpstr>HelveticaNeueLT Std</vt:lpstr>
      <vt:lpstr>2_Custom Design</vt:lpstr>
      <vt:lpstr>3_Custom Design</vt:lpstr>
      <vt:lpstr>4_Custom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 фасада  Модели XL от 4 до 12 кг  Модели XXL от 4 до 12 кг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Режимы работы вытяжки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Мосина</dc:creator>
  <cp:lastModifiedBy>Анна Мосина</cp:lastModifiedBy>
  <cp:revision>21</cp:revision>
  <dcterms:created xsi:type="dcterms:W3CDTF">2024-03-28T06:50:10Z</dcterms:created>
  <dcterms:modified xsi:type="dcterms:W3CDTF">2024-03-29T10:02:19Z</dcterms:modified>
</cp:coreProperties>
</file>