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9F9"/>
    <a:srgbClr val="5A6870"/>
    <a:srgbClr val="00B9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C728F6B7-3D96-43F4-8BEB-ACBDC255E351}">
  <a:tblStyle styleId="{C728F6B7-3D96-43F4-8BEB-ACBDC255E351}" styleName="Custom - Gorenj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rgbClr val="FFFFFF"/>
          </a:solidFill>
        </a:fill>
      </a:tcStyle>
    </a:wholeTbl>
    <a:band1H>
      <a:tcStyle>
        <a:tcBdr/>
        <a:fill>
          <a:solidFill>
            <a:srgbClr val="FFFFFF"/>
          </a:solidFill>
        </a:fill>
      </a:tcStyle>
    </a:band1H>
    <a:band2H>
      <a:tcStyle>
        <a:tcBdr/>
        <a:fill>
          <a:solidFill>
            <a:srgbClr val="F8F9F9"/>
          </a:solidFill>
        </a:fill>
      </a:tcStyle>
    </a:band2H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562B-285D-44F3-8564-6CD58683BD81}" type="datetimeFigureOut">
              <a:rPr lang="ru-RU" smtClean="0"/>
              <a:t>16.10.2024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381E-5532-48CA-8EC5-9ED1A3706347}" type="slidenum">
              <a:rPr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38701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562B-285D-44F3-8564-6CD58683BD81}" type="datetimeFigureOut">
              <a:rPr lang="ru-RU" smtClean="0"/>
              <a:t>16.10.2024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381E-5532-48CA-8EC5-9ED1A3706347}" type="slidenum">
              <a:rPr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48073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562B-285D-44F3-8564-6CD58683BD81}" type="datetimeFigureOut">
              <a:rPr lang="ru-RU" smtClean="0"/>
              <a:t>16.10.2024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381E-5532-48CA-8EC5-9ED1A3706347}" type="slidenum">
              <a:rPr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63291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562B-285D-44F3-8564-6CD58683BD81}" type="datetimeFigureOut">
              <a:rPr lang="ru-RU" smtClean="0"/>
              <a:t>16.10.2024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381E-5532-48CA-8EC5-9ED1A3706347}" type="slidenum">
              <a:rPr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1708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562B-285D-44F3-8564-6CD58683BD81}" type="datetimeFigureOut">
              <a:rPr lang="ru-RU" smtClean="0"/>
              <a:t>16.10.2024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381E-5532-48CA-8EC5-9ED1A3706347}" type="slidenum">
              <a:rPr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92047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562B-285D-44F3-8564-6CD58683BD81}" type="datetimeFigureOut">
              <a:rPr lang="ru-RU" smtClean="0"/>
              <a:t>16.10.2024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381E-5532-48CA-8EC5-9ED1A3706347}" type="slidenum">
              <a:rPr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442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562B-285D-44F3-8564-6CD58683BD81}" type="datetimeFigureOut">
              <a:rPr lang="ru-RU" smtClean="0"/>
              <a:t>16.10.2024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381E-5532-48CA-8EC5-9ED1A3706347}" type="slidenum">
              <a:rPr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36607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562B-285D-44F3-8564-6CD58683BD81}" type="datetimeFigureOut">
              <a:rPr lang="ru-RU" smtClean="0"/>
              <a:t>16.10.2024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381E-5532-48CA-8EC5-9ED1A3706347}" type="slidenum">
              <a:rPr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53127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562B-285D-44F3-8564-6CD58683BD81}" type="datetimeFigureOut">
              <a:rPr lang="ru-RU" smtClean="0"/>
              <a:t>16.10.2024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381E-5532-48CA-8EC5-9ED1A3706347}" type="slidenum">
              <a:rPr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29101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562B-285D-44F3-8564-6CD58683BD81}" type="datetimeFigureOut">
              <a:rPr lang="ru-RU" smtClean="0"/>
              <a:t>16.10.2024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381E-5532-48CA-8EC5-9ED1A3706347}" type="slidenum">
              <a:rPr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2547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3562B-285D-44F3-8564-6CD58683BD81}" type="datetimeFigureOut">
              <a:rPr lang="ru-RU" smtClean="0"/>
              <a:t>16.10.2024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5381E-5532-48CA-8EC5-9ED1A3706347}" type="slidenum">
              <a:rPr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7572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3562B-285D-44F3-8564-6CD58683BD81}" type="datetimeFigureOut">
              <a:rPr lang="ru-RU" smtClean="0"/>
              <a:t>16.10.2024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5381E-5532-48CA-8EC5-9ED1A3706347}" type="slidenum">
              <a:rPr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032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TYP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8000" y="316800"/>
            <a:ext cx="1521019" cy="72704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300" y="1524600"/>
            <a:ext cx="2880000" cy="2880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000" y="1296000"/>
            <a:ext cx="288000" cy="28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80000" y="180000"/>
            <a:ext cx="9720000" cy="90000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sz="3200" b="1" i="0" u="none" strike="noStrike" baseline="0" dirty="0" smtClean="0">
                <a:solidFill>
                  <a:srgbClr val="5A68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BO6737E03NWG</a:t>
            </a:r>
          </a:p>
          <a:p>
            <a:r>
              <a:rPr b="1" i="0" u="none" strike="noStrike" baseline="0" dirty="0" smtClean="0">
                <a:solidFill>
                  <a:srgbClr val="9EA7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Духовой шкаф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08000" y="1296000"/>
            <a:ext cx="1800000" cy="288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1200" dirty="0" smtClean="0">
                <a:solidFill>
                  <a:srgbClr val="5A68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Сводчатая форма HomeMade Plus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688000" y="1296000"/>
            <a:ext cx="3031200" cy="5220000"/>
          </a:xfrm>
          <a:prstGeom prst="rect">
            <a:avLst/>
          </a:prstGeom>
          <a:noFill/>
          <a:ln w="10800">
            <a:solidFill>
              <a:srgbClr val="00B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Прямоугольник 4"/>
          <p:cNvSpPr/>
          <p:nvPr/>
        </p:nvSpPr>
        <p:spPr>
          <a:xfrm>
            <a:off x="8856000" y="1296000"/>
            <a:ext cx="3031200" cy="5220000"/>
          </a:xfrm>
          <a:prstGeom prst="rect">
            <a:avLst/>
          </a:prstGeom>
          <a:noFill/>
          <a:ln w="10800">
            <a:solidFill>
              <a:srgbClr val="00B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aphicFrame>
        <p:nvGraphicFramePr>
          <p:cNvPr id="6" name="PRODUCT-TECH_DATA-TABLE-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870694"/>
              </p:ext>
            </p:extLst>
          </p:nvPr>
        </p:nvGraphicFramePr>
        <p:xfrm>
          <a:off x="5706000" y="1314000"/>
          <a:ext cx="3002400" cy="3502660"/>
        </p:xfrm>
        <a:graphic>
          <a:graphicData uri="http://schemas.openxmlformats.org/drawingml/2006/table">
            <a:tbl>
              <a:tblPr bandRow="1">
                <a:tableStyleId>{C728F6B7-3D96-43F4-8BEB-ACBDC255E351}</a:tableStyleId>
              </a:tblPr>
              <a:tblGrid>
                <a:gridCol w="30024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defRPr sz="900" i="0" u="none" strike="noStrike" baseline="0" dirty="0" smtClean="0">
                          <a:solidFill>
                            <a:srgbClr val="5A6870"/>
                          </a:solidFill>
                          <a:latin typeface="Arial"/>
                        </a:defRPr>
                      </a:pPr>
                      <a:r>
                        <a:t>Сенсорный программатор IconLED
Габаритные размеры (шхвхг): 59,5 × 59,5 × 53 см</a:t>
                      </a:r>
                      <a:endParaRPr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defRPr sz="900" i="0" u="none" strike="noStrike" baseline="0" dirty="0" smtClean="0">
                          <a:solidFill>
                            <a:srgbClr val="5A6870"/>
                          </a:solidFill>
                          <a:latin typeface="Arial"/>
                        </a:defRPr>
                      </a:pPr>
                      <a:r>
                        <a:t>Класс энергопотребления: A
Цвет: Белый
Материал панели управления: Стеклянная панель управления
Пиролитическая эмаль SilverMatte</a:t>
                      </a:r>
                      <a:endParaRPr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defRPr sz="900" i="0" u="none" strike="noStrike" baseline="0" dirty="0" smtClean="0">
                          <a:solidFill>
                            <a:srgbClr val="5A6870"/>
                          </a:solidFill>
                          <a:latin typeface="Arial"/>
                        </a:defRPr>
                      </a:pPr>
                      <a:r>
                        <a:t>Мультифункциональная духовка BigSpace - 73 л
SuperSize: максимальная площадь приготовления
Полезный объем: 73 л
Максимальная температура в духовке: 250 °С
Максимальная площадь приготовления: 1360 см²
Съемный стеклопакет
Сводчатая форма духовки HomeMade Plus: Сводчатая форма духовки HomeMade Plus</a:t>
                      </a:r>
                      <a:endParaRPr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defRPr sz="900" i="0" u="none" strike="noStrike" baseline="0" dirty="0" smtClean="0">
                          <a:solidFill>
                            <a:srgbClr val="5A6870"/>
                          </a:solidFill>
                          <a:latin typeface="Arial"/>
                        </a:defRPr>
                      </a:pPr>
                      <a:r>
                        <a:t>Механическое управление
Форма переключателей: Утапливаемые переключатели
Сенсорный программатор IconLED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PRODUCT-TECH_DATA-TABLE-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005820"/>
              </p:ext>
            </p:extLst>
          </p:nvPr>
        </p:nvGraphicFramePr>
        <p:xfrm>
          <a:off x="8874000" y="1314000"/>
          <a:ext cx="3002400" cy="3924300"/>
        </p:xfrm>
        <a:graphic>
          <a:graphicData uri="http://schemas.openxmlformats.org/drawingml/2006/table">
            <a:tbl>
              <a:tblPr bandRow="1">
                <a:tableStyleId>{C728F6B7-3D96-43F4-8BEB-ACBDC255E351}</a:tableStyleId>
              </a:tblPr>
              <a:tblGrid>
                <a:gridCol w="30024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defRPr sz="900" i="0" u="none" strike="noStrike" baseline="0" dirty="0" smtClean="0">
                          <a:solidFill>
                            <a:srgbClr val="5A6870"/>
                          </a:solidFill>
                          <a:latin typeface="Arial"/>
                        </a:defRPr>
                      </a:pPr>
                      <a:r>
                        <a:t>Стандартный шарнир дверцы
Многоуровневое приготовление
Освещение духовки: Освещение духовки</a:t>
                      </a:r>
                      <a:endParaRPr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defRPr sz="900" i="0" u="none" strike="noStrike" baseline="0" dirty="0" smtClean="0">
                          <a:solidFill>
                            <a:srgbClr val="5A6870"/>
                          </a:solidFill>
                          <a:latin typeface="Arial"/>
                        </a:defRPr>
                      </a:pPr>
                      <a:r>
                        <a:t>Глубокий эмалированный противень
Мелкий эмалированный противень
Решетка
Съемные направляющие</a:t>
                      </a:r>
                      <a:endParaRPr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defRPr sz="900" i="0" u="none" strike="noStrike" baseline="0" dirty="0" smtClean="0">
                          <a:solidFill>
                            <a:srgbClr val="5A6870"/>
                          </a:solidFill>
                          <a:latin typeface="Arial"/>
                        </a:defRPr>
                      </a:pPr>
                      <a:r>
                        <a:t>Динамическая система охлаждения DC
Дверца CompactDoor: 2 стекла + 1 термослой</a:t>
                      </a:r>
                      <a:endParaRPr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defRPr sz="900" i="0" u="none" strike="noStrike" baseline="0" dirty="0" smtClean="0">
                          <a:solidFill>
                            <a:srgbClr val="5A6870"/>
                          </a:solidFill>
                          <a:latin typeface="Arial"/>
                        </a:defRPr>
                      </a:pPr>
                      <a:r>
                        <a:t>Очистка паром AquaClean
Эмаль EcoClean</a:t>
                      </a:r>
                      <a:endParaRPr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defRPr sz="900" i="0" u="none" strike="noStrike" baseline="0" dirty="0" smtClean="0">
                          <a:solidFill>
                            <a:srgbClr val="5A6870"/>
                          </a:solidFill>
                          <a:latin typeface="Arial"/>
                        </a:defRPr>
                      </a:pPr>
                      <a:r>
                        <a:t>Мощность гриля: 1600 Вт
Присоединительная мощность: 2,9 кВт
Габаритные размеры (шхвхг): 59,5 × 59,5 × 53 см
Размеры в упаковке (шхвхг): 65 × 66,5 × 58 см
Монтажные размеры (шхвхг): 56 × 60 × 58 см
Вес нетто: 30 кг
Вес брутто: 31 кг
Мощность подключения: 2900 Вт
Артикул: 745349
ЕАN-код: 3838782925146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103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TYP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8000" y="316800"/>
            <a:ext cx="1521019" cy="72704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300" y="1524600"/>
            <a:ext cx="2880000" cy="2880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000" y="1296000"/>
            <a:ext cx="288000" cy="28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80000" y="180000"/>
            <a:ext cx="9720000" cy="90000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sz="3200" b="1" i="0" u="none" strike="noStrike" baseline="0" dirty="0" smtClean="0">
                <a:solidFill>
                  <a:srgbClr val="5A68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BO6737E02NX</a:t>
            </a:r>
          </a:p>
          <a:p>
            <a:r>
              <a:rPr b="1" i="0" u="none" strike="noStrike" baseline="0" dirty="0" smtClean="0">
                <a:solidFill>
                  <a:srgbClr val="9EA7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Духовой шкаф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08000" y="1296000"/>
            <a:ext cx="1800000" cy="288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1200" dirty="0" smtClean="0">
                <a:solidFill>
                  <a:srgbClr val="5A68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Сводчатая форма HomeMade Plus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688000" y="1296000"/>
            <a:ext cx="3031200" cy="5220000"/>
          </a:xfrm>
          <a:prstGeom prst="rect">
            <a:avLst/>
          </a:prstGeom>
          <a:noFill/>
          <a:ln w="10800">
            <a:solidFill>
              <a:srgbClr val="00B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Прямоугольник 4"/>
          <p:cNvSpPr/>
          <p:nvPr/>
        </p:nvSpPr>
        <p:spPr>
          <a:xfrm>
            <a:off x="8856000" y="1296000"/>
            <a:ext cx="3031200" cy="5220000"/>
          </a:xfrm>
          <a:prstGeom prst="rect">
            <a:avLst/>
          </a:prstGeom>
          <a:noFill/>
          <a:ln w="10800">
            <a:solidFill>
              <a:srgbClr val="00B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aphicFrame>
        <p:nvGraphicFramePr>
          <p:cNvPr id="6" name="PRODUCT-TECH_DATA-TABLE-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870694"/>
              </p:ext>
            </p:extLst>
          </p:nvPr>
        </p:nvGraphicFramePr>
        <p:xfrm>
          <a:off x="5706000" y="1314000"/>
          <a:ext cx="3002400" cy="3502660"/>
        </p:xfrm>
        <a:graphic>
          <a:graphicData uri="http://schemas.openxmlformats.org/drawingml/2006/table">
            <a:tbl>
              <a:tblPr bandRow="1">
                <a:tableStyleId>{C728F6B7-3D96-43F4-8BEB-ACBDC255E351}</a:tableStyleId>
              </a:tblPr>
              <a:tblGrid>
                <a:gridCol w="30024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defRPr sz="900" i="0" u="none" strike="noStrike" baseline="0" dirty="0" smtClean="0">
                          <a:solidFill>
                            <a:srgbClr val="5A6870"/>
                          </a:solidFill>
                          <a:latin typeface="Arial"/>
                        </a:defRPr>
                      </a:pPr>
                      <a:r>
                        <a:t>Сенсорный программатор IconLED
Габаритные размеры (шхвхг): 59,5 × 59,5 × 53 см</a:t>
                      </a:r>
                      <a:endParaRPr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defRPr sz="900" i="0" u="none" strike="noStrike" baseline="0" dirty="0" smtClean="0">
                          <a:solidFill>
                            <a:srgbClr val="5A6870"/>
                          </a:solidFill>
                          <a:latin typeface="Arial"/>
                        </a:defRPr>
                      </a:pPr>
                      <a:r>
                        <a:t>Дизайн-линия: G400
Класс энергопотребления: A
Цвет: Нержавеющая сталь
Материал панели управления: Нержавеющая сталь
Пиролитическая эмаль SilverMatte</a:t>
                      </a:r>
                      <a:endParaRPr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defRPr sz="900" i="0" u="none" strike="noStrike" baseline="0" dirty="0" smtClean="0">
                          <a:solidFill>
                            <a:srgbClr val="5A6870"/>
                          </a:solidFill>
                          <a:latin typeface="Arial"/>
                        </a:defRPr>
                      </a:pPr>
                      <a:r>
                        <a:t>Мультифункциональная духовка BigSpace - 73 л
SuperSize: максимальная площадь приготовления
Полезный объем: 73 л
Максимальная температура в духовке: 250 °С
Максимальная площадь приготовления: 1360 см²
Съемный стеклопакет
Сводчатая форма духовки HomeMade Plus: Сводчатая форма духовки HomeMade Plus</a:t>
                      </a:r>
                      <a:endParaRPr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defRPr sz="900" i="0" u="none" strike="noStrike" baseline="0" dirty="0" smtClean="0">
                          <a:solidFill>
                            <a:srgbClr val="5A6870"/>
                          </a:solidFill>
                          <a:latin typeface="Arial"/>
                        </a:defRPr>
                      </a:pPr>
                      <a:r>
                        <a:t>Механическое управление
Форма переключателей: Утапливаемые переключатели
Сенсорный программатор IconLED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PRODUCT-TECH_DATA-TABLE-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005820"/>
              </p:ext>
            </p:extLst>
          </p:nvPr>
        </p:nvGraphicFramePr>
        <p:xfrm>
          <a:off x="8874000" y="1314000"/>
          <a:ext cx="3002400" cy="3759200"/>
        </p:xfrm>
        <a:graphic>
          <a:graphicData uri="http://schemas.openxmlformats.org/drawingml/2006/table">
            <a:tbl>
              <a:tblPr bandRow="1">
                <a:tableStyleId>{C728F6B7-3D96-43F4-8BEB-ACBDC255E351}</a:tableStyleId>
              </a:tblPr>
              <a:tblGrid>
                <a:gridCol w="30024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defRPr sz="900" i="0" u="none" strike="noStrike" baseline="0" dirty="0" smtClean="0">
                          <a:solidFill>
                            <a:srgbClr val="5A6870"/>
                          </a:solidFill>
                          <a:latin typeface="Arial"/>
                        </a:defRPr>
                      </a:pPr>
                      <a:r>
                        <a:t>Стандартный шарнир дверцы
Многоуровневое приготовление
Освещение духовки: Освещение духовки</a:t>
                      </a:r>
                      <a:endParaRPr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defRPr sz="900" i="0" u="none" strike="noStrike" baseline="0" dirty="0" smtClean="0">
                          <a:solidFill>
                            <a:srgbClr val="5A6870"/>
                          </a:solidFill>
                          <a:latin typeface="Arial"/>
                        </a:defRPr>
                      </a:pPr>
                      <a:r>
                        <a:t>Глубокий эмалированный противень
Решетка
Съемные направляющие</a:t>
                      </a:r>
                      <a:endParaRPr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defRPr sz="900" i="0" u="none" strike="noStrike" baseline="0" dirty="0" smtClean="0">
                          <a:solidFill>
                            <a:srgbClr val="5A6870"/>
                          </a:solidFill>
                          <a:latin typeface="Arial"/>
                        </a:defRPr>
                      </a:pPr>
                      <a:r>
                        <a:t>Динамическая система охлаждения DC
Дверца CompactDoor: 2 стекла + 1 термослой</a:t>
                      </a:r>
                      <a:endParaRPr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defRPr sz="900" i="0" u="none" strike="noStrike" baseline="0" dirty="0" smtClean="0">
                          <a:solidFill>
                            <a:srgbClr val="5A6870"/>
                          </a:solidFill>
                          <a:latin typeface="Arial"/>
                        </a:defRPr>
                      </a:pPr>
                      <a:r>
                        <a:t>Очистка паром AquaClean
Эмаль EcoClean</a:t>
                      </a:r>
                      <a:endParaRPr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defRPr sz="900" i="0" u="none" strike="noStrike" baseline="0" dirty="0" smtClean="0">
                          <a:solidFill>
                            <a:srgbClr val="5A6870"/>
                          </a:solidFill>
                          <a:latin typeface="Arial"/>
                        </a:defRPr>
                      </a:pPr>
                      <a:r>
                        <a:t>Мощность гриля: 1600 Вт
Присоединительная мощность: 2,9 кВт
Габаритные размеры (шхвхг): 59,5 × 59,5 × 53 см
Размеры в упаковке (шхвхг): 65 × 66,5 × 58 см
Монтажные размеры (шхвхг): 56 × 60 × 58 см
Вес нетто: 30 кг
Вес брутто: 31 кг
Мощность подключения: 2900 Вт
Артикул: 745347
ЕАN-код: 3838782925122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103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TYP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8000" y="316800"/>
            <a:ext cx="1521019" cy="72704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300" y="1524600"/>
            <a:ext cx="2880000" cy="28800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000" y="1296000"/>
            <a:ext cx="288000" cy="28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80000" y="180000"/>
            <a:ext cx="9720000" cy="90000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sz="3200" b="1" i="0" u="none" strike="noStrike" baseline="0" dirty="0" smtClean="0">
                <a:solidFill>
                  <a:srgbClr val="5A68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BO6727E03NX</a:t>
            </a:r>
          </a:p>
          <a:p>
            <a:r>
              <a:rPr b="1" i="0" u="none" strike="noStrike" baseline="0" dirty="0" smtClean="0">
                <a:solidFill>
                  <a:srgbClr val="9EA7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Духовой шкаф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08000" y="1296000"/>
            <a:ext cx="1800000" cy="288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1200" dirty="0" smtClean="0">
                <a:solidFill>
                  <a:srgbClr val="5A68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Сводчатая форма HomeMade Plus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688000" y="1296000"/>
            <a:ext cx="3031200" cy="5220000"/>
          </a:xfrm>
          <a:prstGeom prst="rect">
            <a:avLst/>
          </a:prstGeom>
          <a:noFill/>
          <a:ln w="10800">
            <a:solidFill>
              <a:srgbClr val="00B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Прямоугольник 4"/>
          <p:cNvSpPr/>
          <p:nvPr/>
        </p:nvSpPr>
        <p:spPr>
          <a:xfrm>
            <a:off x="8856000" y="1296000"/>
            <a:ext cx="3031200" cy="5220000"/>
          </a:xfrm>
          <a:prstGeom prst="rect">
            <a:avLst/>
          </a:prstGeom>
          <a:noFill/>
          <a:ln w="10800">
            <a:solidFill>
              <a:srgbClr val="00B9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aphicFrame>
        <p:nvGraphicFramePr>
          <p:cNvPr id="6" name="PRODUCT-TECH_DATA-TABLE-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870694"/>
              </p:ext>
            </p:extLst>
          </p:nvPr>
        </p:nvGraphicFramePr>
        <p:xfrm>
          <a:off x="5706000" y="1314000"/>
          <a:ext cx="3002400" cy="3502660"/>
        </p:xfrm>
        <a:graphic>
          <a:graphicData uri="http://schemas.openxmlformats.org/drawingml/2006/table">
            <a:tbl>
              <a:tblPr bandRow="1">
                <a:tableStyleId>{C728F6B7-3D96-43F4-8BEB-ACBDC255E351}</a:tableStyleId>
              </a:tblPr>
              <a:tblGrid>
                <a:gridCol w="30024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defRPr sz="900" i="0" u="none" strike="noStrike" baseline="0" dirty="0" smtClean="0">
                          <a:solidFill>
                            <a:srgbClr val="5A6870"/>
                          </a:solidFill>
                          <a:latin typeface="Arial"/>
                        </a:defRPr>
                      </a:pPr>
                      <a:r>
                        <a:t>Механический таймер
Габаритные размеры (шхвхг): 59,5 × 59,5 × 53 см</a:t>
                      </a:r>
                      <a:endParaRPr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defRPr sz="900" i="0" u="none" strike="noStrike" baseline="0" dirty="0" smtClean="0">
                          <a:solidFill>
                            <a:srgbClr val="5A6870"/>
                          </a:solidFill>
                          <a:latin typeface="Arial"/>
                        </a:defRPr>
                      </a:pPr>
                      <a:r>
                        <a:t>Класс энергопотребления: A
Цвет: Нержавеющая сталь
Цвет ручки: Нержавеющая сталь
Материал панели управления: Нержавеющая сталь
Пиролитическая эмаль SilverMatte</a:t>
                      </a:r>
                      <a:endParaRPr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defRPr sz="900" i="0" u="none" strike="noStrike" baseline="0" dirty="0" smtClean="0">
                          <a:solidFill>
                            <a:srgbClr val="5A6870"/>
                          </a:solidFill>
                          <a:latin typeface="Arial"/>
                        </a:defRPr>
                      </a:pPr>
                      <a:r>
                        <a:t>Мультифункциональная духовка BigSpace - 73 л
SuperSize: максимальная площадь приготовления
Полезный объем: 73 л
Максимальная температура в духовке: 250 °С
Максимальная площадь приготовления: 1360 см²
Съемный стеклопакет
Сводчатая форма духовки HomeMade Plus: Сводчатая форма духовки HomeMade Plus</a:t>
                      </a:r>
                      <a:endParaRPr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defRPr sz="900" i="0" u="none" strike="noStrike" baseline="0" dirty="0" smtClean="0">
                          <a:solidFill>
                            <a:srgbClr val="5A6870"/>
                          </a:solidFill>
                          <a:latin typeface="Arial"/>
                        </a:defRPr>
                      </a:pPr>
                      <a:r>
                        <a:t>Механическое управление
Форма переключателей: Утапливаемые переключатели
Механический таймер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PRODUCT-TECH_DATA-TABLE-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005820"/>
              </p:ext>
            </p:extLst>
          </p:nvPr>
        </p:nvGraphicFramePr>
        <p:xfrm>
          <a:off x="8874000" y="1314000"/>
          <a:ext cx="3002400" cy="4089400"/>
        </p:xfrm>
        <a:graphic>
          <a:graphicData uri="http://schemas.openxmlformats.org/drawingml/2006/table">
            <a:tbl>
              <a:tblPr bandRow="1">
                <a:tableStyleId>{C728F6B7-3D96-43F4-8BEB-ACBDC255E351}</a:tableStyleId>
              </a:tblPr>
              <a:tblGrid>
                <a:gridCol w="300240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defRPr sz="900" i="0" u="none" strike="noStrike" baseline="0" dirty="0" smtClean="0">
                          <a:solidFill>
                            <a:srgbClr val="5A6870"/>
                          </a:solidFill>
                          <a:latin typeface="Arial"/>
                        </a:defRPr>
                      </a:pPr>
                      <a:r>
                        <a:t>Стандартный шарнир дверцы
Многоуровневое приготовление
Освещение духовки: Освещение духовки</a:t>
                      </a:r>
                      <a:endParaRPr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defRPr sz="900" i="0" u="none" strike="noStrike" baseline="0" dirty="0" smtClean="0">
                          <a:solidFill>
                            <a:srgbClr val="5A6870"/>
                          </a:solidFill>
                          <a:latin typeface="Arial"/>
                        </a:defRPr>
                      </a:pPr>
                      <a:r>
                        <a:t>Глубокий эмалированный противень
Мелкий эмалированный противень
Решетка
Съемные направляющие</a:t>
                      </a:r>
                      <a:endParaRPr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defRPr sz="900" i="0" u="none" strike="noStrike" baseline="0" dirty="0" smtClean="0">
                          <a:solidFill>
                            <a:srgbClr val="5A6870"/>
                          </a:solidFill>
                          <a:latin typeface="Arial"/>
                        </a:defRPr>
                      </a:pPr>
                      <a:r>
                        <a:t>Термоэлектрический предохранитель
Динамическая система охлаждения DC
Дверца CompactDoor: 2 стекла + 1 термослой</a:t>
                      </a:r>
                      <a:endParaRPr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defRPr sz="900" i="0" u="none" strike="noStrike" baseline="0" dirty="0" smtClean="0">
                          <a:solidFill>
                            <a:srgbClr val="5A6870"/>
                          </a:solidFill>
                          <a:latin typeface="Arial"/>
                        </a:defRPr>
                      </a:pPr>
                      <a:r>
                        <a:t>Очистка паром AquaClean
Эмаль EcoClean</a:t>
                      </a:r>
                      <a:endParaRPr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defRPr sz="900" i="0" u="none" strike="noStrike" baseline="0" dirty="0" smtClean="0">
                          <a:solidFill>
                            <a:srgbClr val="5A6870"/>
                          </a:solidFill>
                          <a:latin typeface="Arial"/>
                        </a:defRPr>
                      </a:pPr>
                      <a:r>
                        <a:t>Мощность гриля: 1600 Вт
Присоединительная мощность: 2,9 кВт
Габаритные размеры (шхвхг): 59,5 × 59,5 × 53 см
Размеры в упаковке (шхвхг): 65 × 66,5 × 58 см
Монтажные размеры (шхвхг): 56 × 60 × 58 см
Вес нетто: 29 кг
Вес брутто: 30 кг
Мощность подключения: 2900 Вт
Артикул: 745344
ЕАN-код: 3838782925009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103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116</Words>
  <Application>Microsoft Office PowerPoint</Application>
  <PresentationFormat>Широкоэкранный</PresentationFormat>
  <Paragraphs>36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Gorenje, d.d.</dc:creator>
  <cp:lastModifiedBy>Учетная запись Майкрософт</cp:lastModifiedBy>
  <cp:revision>1</cp:revision>
  <dcterms:created xsi:type="dcterms:W3CDTF">2015-09-02T13:36:58Z</dcterms:created>
  <dcterms:modified xsi:type="dcterms:W3CDTF">2024-10-16T12:47:48Z</dcterms:modified>
</cp:coreProperties>
</file>