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7"/>
  </p:notesMasterIdLst>
  <p:sldIdLst>
    <p:sldId id="289" r:id="rId5"/>
    <p:sldId id="302" r:id="rId6"/>
    <p:sldId id="278" r:id="rId7"/>
    <p:sldId id="285" r:id="rId8"/>
    <p:sldId id="307" r:id="rId9"/>
    <p:sldId id="331" r:id="rId10"/>
    <p:sldId id="326" r:id="rId11"/>
    <p:sldId id="320" r:id="rId12"/>
    <p:sldId id="308" r:id="rId13"/>
    <p:sldId id="349" r:id="rId14"/>
    <p:sldId id="1586" r:id="rId15"/>
    <p:sldId id="332" r:id="rId16"/>
    <p:sldId id="305" r:id="rId17"/>
    <p:sldId id="1587" r:id="rId18"/>
    <p:sldId id="1593" r:id="rId19"/>
    <p:sldId id="315" r:id="rId20"/>
    <p:sldId id="311" r:id="rId21"/>
    <p:sldId id="334" r:id="rId22"/>
    <p:sldId id="321" r:id="rId23"/>
    <p:sldId id="329" r:id="rId24"/>
    <p:sldId id="336" r:id="rId25"/>
    <p:sldId id="293" r:id="rId26"/>
    <p:sldId id="295" r:id="rId27"/>
    <p:sldId id="296" r:id="rId28"/>
    <p:sldId id="350" r:id="rId29"/>
    <p:sldId id="297" r:id="rId30"/>
    <p:sldId id="298" r:id="rId31"/>
    <p:sldId id="299" r:id="rId32"/>
    <p:sldId id="348" r:id="rId33"/>
    <p:sldId id="313" r:id="rId34"/>
    <p:sldId id="1604" r:id="rId35"/>
    <p:sldId id="1602" r:id="rId36"/>
    <p:sldId id="1603" r:id="rId37"/>
    <p:sldId id="1595" r:id="rId38"/>
    <p:sldId id="1599" r:id="rId39"/>
    <p:sldId id="1601" r:id="rId40"/>
    <p:sldId id="1596" r:id="rId41"/>
    <p:sldId id="1600" r:id="rId42"/>
    <p:sldId id="1597" r:id="rId43"/>
    <p:sldId id="1598" r:id="rId44"/>
    <p:sldId id="1605" r:id="rId45"/>
    <p:sldId id="344" r:id="rId4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nilla Hage Döse" initials="PHD" lastIdx="1" clrIdx="0">
    <p:extLst>
      <p:ext uri="{19B8F6BF-5375-455C-9EA6-DF929625EA0E}">
        <p15:presenceInfo xmlns:p15="http://schemas.microsoft.com/office/powerpoint/2012/main" userId="S::pernilla.hagedoese@gorenje.com::3c78fdbc-4c12-440f-9926-b96df74a9639" providerId="AD"/>
      </p:ext>
    </p:extLst>
  </p:cmAuthor>
  <p:cmAuthor id="2" name="Andersson Bo Peter" initials="BPA" lastIdx="1" clrIdx="1">
    <p:extLst>
      <p:ext uri="{19B8F6BF-5375-455C-9EA6-DF929625EA0E}">
        <p15:presenceInfo xmlns:p15="http://schemas.microsoft.com/office/powerpoint/2012/main" userId="Andersson Bo 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99"/>
    <a:srgbClr val="FFFFFF"/>
    <a:srgbClr val="B0B0B0"/>
    <a:srgbClr val="FEC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BF259-AD31-F81D-0472-E1040D84B4DB}" v="24" dt="2022-09-05T06:39:29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 snapToGrid="0">
      <p:cViewPr varScale="1">
        <p:scale>
          <a:sx n="158" d="100"/>
          <a:sy n="158" d="100"/>
        </p:scale>
        <p:origin x="3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89390-0643-40C5-8ACE-7973AE33A232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ECD7-9241-43A0-A207-7CB78165AF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3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BBA6-1B1E-4FE8-AD96-8242D46C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532584"/>
            <a:ext cx="10990216" cy="121784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2AF3-8E17-4AF4-B380-59B31F4D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3" y="1750423"/>
            <a:ext cx="10990215" cy="72721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E6A5-D683-4D77-968F-05E0976F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4B3A-CAC7-49D5-85EC-76BD719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15289-FB5B-4D71-AA4B-426D05F6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A body of water&#10;&#10;Description automatically generated">
            <a:extLst>
              <a:ext uri="{FF2B5EF4-FFF2-40B4-BE49-F238E27FC236}">
                <a16:creationId xmlns:a16="http://schemas.microsoft.com/office/drawing/2014/main" id="{8EBFBB0F-B511-4E59-8860-DAA030B88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52" y="2621278"/>
            <a:ext cx="10990214" cy="3704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8FB6F-6A15-4668-B302-0FCF13FDDB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801" y="532583"/>
            <a:ext cx="1239165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7161-2F7B-4BD3-861F-CF1FF1DB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1"/>
            <a:ext cx="4197260" cy="1188719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2810-4165-4A09-8C94-79DDD4F3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116" y="1855179"/>
            <a:ext cx="6186866" cy="40058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5C70-5211-4D60-B016-7FD2AE1F0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6" y="1863117"/>
            <a:ext cx="4197260" cy="40058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62D12-402E-4062-8DC5-AA8C5957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F283-5E75-4078-9C69-4AAB3967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96CE0-9FCC-439E-959A-30B2A873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A5587BB-462C-4FFC-A149-B3CE8B3D125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378115" y="5877878"/>
            <a:ext cx="6186866" cy="435247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2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6" y="1855180"/>
            <a:ext cx="5182645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6" y="1863118"/>
            <a:ext cx="5182645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7" y="5877878"/>
            <a:ext cx="5182644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52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5" y="1864588"/>
            <a:ext cx="5182645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82646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6" y="5877107"/>
            <a:ext cx="5182644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2335" y="3942988"/>
            <a:ext cx="5182645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18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7" y="1855179"/>
            <a:ext cx="2512800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8" y="5877060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52182" y="1863118"/>
            <a:ext cx="2512800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2844DE-08EF-4583-8F43-C779AF6C2FA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052182" y="5877060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58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7" y="1855180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7" y="5876926"/>
            <a:ext cx="2512800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49536" y="186311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B8C9EFF-13F6-4509-92D5-6D64851C06E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382337" y="394298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81755CB-935A-4DB7-BAEE-E89922AFC68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49536" y="394298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522F33-7B24-4841-B73D-31C319C79AC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049537" y="5876926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93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5161801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7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5CBF-39D1-4AA0-9D82-D01CCA1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2A7CE-4904-458F-8052-0E64D9E61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5A2B-CF17-4D36-8AB7-E0AAD623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79F23-A38A-4A12-A864-CDAC7BC0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E90C-4420-4A92-8976-3158732E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62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5099F-8370-40DD-A2E2-B822E332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7813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5BDD9-7CD4-44B2-8ADF-B2C3A0EA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DE03-6DF3-4220-A2FB-32EA238C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A93-7A03-44F4-8FA2-DC73DE4E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DB65-E9FA-4ACA-8DA3-30FCC2DF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9B740E3-9065-4DFD-991D-5D254A210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8291" y="5349055"/>
            <a:ext cx="1239166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81C0-3298-49C3-9B80-0A5C9A80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3F6B-84B8-42D7-9764-CD7E55AA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6846-5755-4417-A87E-55B998D7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81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Content-1Spalt_TEST_1705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83087" y="6356351"/>
            <a:ext cx="858069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Helvetica LT Std Light"/>
              </a:defRPr>
            </a:lvl1pPr>
          </a:lstStyle>
          <a:p>
            <a:fld id="{A40E4799-50B2-4E2B-8C80-F6491C54C10B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7414" y="6356351"/>
            <a:ext cx="3604260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1200">
                <a:latin typeface="Helvetica LT Std Light"/>
              </a:defRPr>
            </a:lvl1pPr>
          </a:lstStyle>
          <a:p>
            <a:r>
              <a:rPr lang="en-US"/>
              <a:t>ASKO Washing Machines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2821" y="6356351"/>
            <a:ext cx="611505" cy="36512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Helvetica LT Std Light"/>
              </a:defRPr>
            </a:lvl1pPr>
          </a:lstStyle>
          <a:p>
            <a:fld id="{05F4EF65-B208-485D-A45C-9262A3E15F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056" y="2500313"/>
            <a:ext cx="5006789" cy="3308816"/>
          </a:xfrm>
        </p:spPr>
        <p:txBody>
          <a:bodyPr lIns="0" numCol="1" spcCol="360000" anchor="b">
            <a:noAutofit/>
          </a:bodyPr>
          <a:lstStyle>
            <a:lvl1pPr marL="0" indent="0">
              <a:lnSpc>
                <a:spcPts val="2100"/>
              </a:lnSpc>
              <a:spcBef>
                <a:spcPts val="1800"/>
              </a:spcBef>
              <a:spcAft>
                <a:spcPts val="0"/>
              </a:spcAft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1640540"/>
            <a:ext cx="5034411" cy="488299"/>
          </a:xfrm>
        </p:spPr>
        <p:txBody>
          <a:bodyPr lIns="0" anchor="b"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0" y="6012493"/>
            <a:ext cx="6096000" cy="845507"/>
          </a:xfrm>
          <a:solidFill>
            <a:srgbClr val="E2E2E4">
              <a:alpha val="75000"/>
            </a:srgbClr>
          </a:solidFill>
        </p:spPr>
        <p:txBody>
          <a:bodyPr lIns="306000" anchor="ctr" anchorCtr="0">
            <a:noAutofit/>
          </a:bodyPr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sv-SE"/>
              <a:t>Klicka här för att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05C-736C-4034-A0F7-AEB5CA68F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9B59-D63E-4CCE-A0A8-445EC265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C11E-D04F-43FD-BA2F-0842BEF9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B1E5-13CD-4AC7-AD3F-73657DA6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F2C8-E1CC-46A0-B4E6-B3FF1640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2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05C-736C-4034-A0F7-AEB5CA68F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9B59-D63E-4CCE-A0A8-445EC265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C11E-D04F-43FD-BA2F-0842BEF9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B1E5-13CD-4AC7-AD3F-73657DA6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F2C8-E1CC-46A0-B4E6-B3FF1640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1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37F9-C0F9-457C-8948-2BE38202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38A-BEDB-40B2-984D-77D1B8B4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56A8C-8085-41EE-9B4E-4EE300C0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8EF64-3D0C-4D16-9C1D-3B2CB3A5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DD24-F98B-4808-B627-618D83A6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7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A692-B605-405E-84CB-7209F31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596845" cy="1105988"/>
          </a:xfrm>
        </p:spPr>
        <p:txBody>
          <a:bodyPr anchor="b">
            <a:normAutofit/>
          </a:bodyPr>
          <a:lstStyle>
            <a:lvl1pPr>
              <a:defRPr sz="3400"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D3D8-2708-4D48-8108-800D5C8E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67" y="1855179"/>
            <a:ext cx="5161799" cy="4478946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>
              <a:defRPr sz="1400">
                <a:latin typeface="Arial Nova Light" panose="020B0304020202020204" pitchFamily="34" charset="0"/>
              </a:defRPr>
            </a:lvl2pPr>
            <a:lvl3pPr>
              <a:defRPr sz="1200">
                <a:latin typeface="Arial Nova Light" panose="020B0304020202020204" pitchFamily="34" charset="0"/>
              </a:defRPr>
            </a:lvl3pPr>
            <a:lvl4pPr>
              <a:defRPr sz="1100">
                <a:latin typeface="Arial Nova Light" panose="020B0304020202020204" pitchFamily="34" charset="0"/>
              </a:defRPr>
            </a:lvl4pPr>
            <a:lvl5pPr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02CC0-EF11-45E4-82AF-4FA7D3541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55179"/>
            <a:ext cx="5392783" cy="44789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 Nova Light" panose="020B0304020202020204" pitchFamily="34" charset="0"/>
              </a:defRPr>
            </a:lvl1pPr>
            <a:lvl2pPr>
              <a:lnSpc>
                <a:spcPct val="100000"/>
              </a:lnSpc>
              <a:defRPr sz="1400">
                <a:latin typeface="Arial Nova Light" panose="020B03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Arial Nova Light" panose="020B0304020202020204" pitchFamily="34" charset="0"/>
              </a:defRPr>
            </a:lvl3pPr>
            <a:lvl4pPr>
              <a:lnSpc>
                <a:spcPct val="100000"/>
              </a:lnSpc>
              <a:defRPr sz="1100">
                <a:latin typeface="Arial Nova Light" panose="020B0304020202020204" pitchFamily="34" charset="0"/>
              </a:defRPr>
            </a:lvl4pPr>
            <a:lvl5pPr>
              <a:lnSpc>
                <a:spcPct val="100000"/>
              </a:lnSpc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5A8B-BFFF-41FF-8522-9EEACD7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00" y="6469062"/>
            <a:ext cx="2876365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EFA5-72DD-4610-B340-CADD063F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062"/>
            <a:ext cx="4114800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66C0-9E63-4923-A6EA-E47C13D0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062"/>
            <a:ext cx="2954382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9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A692-B605-405E-84CB-7209F31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675223" cy="1105988"/>
          </a:xfrm>
        </p:spPr>
        <p:txBody>
          <a:bodyPr anchor="b">
            <a:normAutofit/>
          </a:bodyPr>
          <a:lstStyle>
            <a:lvl1pPr>
              <a:defRPr sz="3400"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D3D8-2708-4D48-8108-800D5C8E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67" y="1855179"/>
            <a:ext cx="5161799" cy="4478946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>
              <a:defRPr sz="1400">
                <a:latin typeface="Arial Nova Light" panose="020B0304020202020204" pitchFamily="34" charset="0"/>
              </a:defRPr>
            </a:lvl2pPr>
            <a:lvl3pPr>
              <a:defRPr sz="1200">
                <a:latin typeface="Arial Nova Light" panose="020B0304020202020204" pitchFamily="34" charset="0"/>
              </a:defRPr>
            </a:lvl3pPr>
            <a:lvl4pPr>
              <a:defRPr sz="1100">
                <a:latin typeface="Arial Nova Light" panose="020B0304020202020204" pitchFamily="34" charset="0"/>
              </a:defRPr>
            </a:lvl4pPr>
            <a:lvl5pPr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5A8B-BFFF-41FF-8522-9EEACD7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00" y="6469062"/>
            <a:ext cx="2876365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EFA5-72DD-4610-B340-CADD063F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062"/>
            <a:ext cx="4114800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66C0-9E63-4923-A6EA-E47C13D0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062"/>
            <a:ext cx="2954382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D427F53-06AA-458E-A6F0-F92CE198EE7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0" y="1855179"/>
            <a:ext cx="5392782" cy="447894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39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8858-7774-437B-AA36-6F6B1ADA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391885"/>
            <a:ext cx="9683931" cy="1105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1359F-4F10-4ACF-AEE3-D1E176C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5" y="1855179"/>
            <a:ext cx="5161801" cy="6498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7F013-1492-4B38-AB42-8FC7EC473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" y="2505074"/>
            <a:ext cx="5161801" cy="38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079B7-1339-47BC-AB13-59BD51375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5179"/>
            <a:ext cx="5392782" cy="64989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A475F-82A4-4AE6-A1B8-2F1985A08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92782" cy="3860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D52C4-111A-4EB5-855C-279DD12D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8A75E-B3ED-4E0B-B236-79858000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5F062-743A-4C2A-AE40-0D2210ED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19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1FF6-3B01-44DE-9818-547315DA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391886"/>
            <a:ext cx="9675223" cy="1105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6D59F-5D27-4AD9-AA0E-6A9C5EB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9B59-1510-498C-93F5-4E0C5095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16FDA-431A-47D2-AA87-B4DF7040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5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81C0-3298-49C3-9B80-0A5C9A80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3F6B-84B8-42D7-9764-CD7E55AA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6846-5755-4417-A87E-55B998D7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6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1D960-FB88-457E-834A-72054C90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657805" cy="1105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AB7A1-61B5-4ED8-A721-96CAA8981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5" y="1629863"/>
            <a:ext cx="10990217" cy="470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2C19-E4A0-498C-957B-B81E5EB03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4765" y="6469062"/>
            <a:ext cx="3006635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B277-4718-4767-89B5-04324CDA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9062"/>
            <a:ext cx="4114800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C3338-66EF-430E-B261-E5EB837E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9062"/>
            <a:ext cx="2954382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F563E-9454-4BA8-999A-32D9F6047E6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816" y="445494"/>
            <a:ext cx="1239165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52" r:id="rId5"/>
    <p:sldLayoutId id="2147483666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2" r:id="rId12"/>
    <p:sldLayoutId id="2147483663" r:id="rId13"/>
    <p:sldLayoutId id="2147483664" r:id="rId14"/>
    <p:sldLayoutId id="2147483665" r:id="rId15"/>
    <p:sldLayoutId id="2147483658" r:id="rId16"/>
    <p:sldLayoutId id="2147483659" r:id="rId17"/>
    <p:sldLayoutId id="2147483660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357188" indent="-1746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539750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714375" indent="-1746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896938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cid:5b9b1c2c-c983-4514-82e1-f781cb6ccb70@EURPRD10.PROD.OUTLOOK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4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75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76.png"/><Relationship Id="rId9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7.png"/><Relationship Id="rId3" Type="http://schemas.openxmlformats.org/officeDocument/2006/relationships/image" Target="../media/image75.jpe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76.png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1.png"/><Relationship Id="rId3" Type="http://schemas.openxmlformats.org/officeDocument/2006/relationships/image" Target="../media/image75.jpeg"/><Relationship Id="rId7" Type="http://schemas.openxmlformats.org/officeDocument/2006/relationships/image" Target="../media/image64.png"/><Relationship Id="rId12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openxmlformats.org/officeDocument/2006/relationships/image" Target="../media/image62.png"/><Relationship Id="rId10" Type="http://schemas.openxmlformats.org/officeDocument/2006/relationships/image" Target="../media/image70.png"/><Relationship Id="rId4" Type="http://schemas.openxmlformats.org/officeDocument/2006/relationships/image" Target="../media/image78.png"/><Relationship Id="rId9" Type="http://schemas.openxmlformats.org/officeDocument/2006/relationships/image" Target="../media/image68.png"/><Relationship Id="rId1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5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6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63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7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12" Type="http://schemas.openxmlformats.org/officeDocument/2006/relationships/image" Target="../media/image86.png"/><Relationship Id="rId17" Type="http://schemas.openxmlformats.org/officeDocument/2006/relationships/image" Target="../media/image77.png"/><Relationship Id="rId2" Type="http://schemas.openxmlformats.org/officeDocument/2006/relationships/image" Target="../media/image6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85.png"/><Relationship Id="rId5" Type="http://schemas.openxmlformats.org/officeDocument/2006/relationships/image" Target="../media/image64.png"/><Relationship Id="rId15" Type="http://schemas.openxmlformats.org/officeDocument/2006/relationships/image" Target="../media/image89.png"/><Relationship Id="rId10" Type="http://schemas.openxmlformats.org/officeDocument/2006/relationships/image" Target="../media/image83.png"/><Relationship Id="rId4" Type="http://schemas.openxmlformats.org/officeDocument/2006/relationships/image" Target="../media/image63.png"/><Relationship Id="rId9" Type="http://schemas.openxmlformats.org/officeDocument/2006/relationships/image" Target="../media/image82.png"/><Relationship Id="rId1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7.png"/><Relationship Id="rId18" Type="http://schemas.openxmlformats.org/officeDocument/2006/relationships/image" Target="../media/image93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12" Type="http://schemas.openxmlformats.org/officeDocument/2006/relationships/image" Target="../media/image85.png"/><Relationship Id="rId17" Type="http://schemas.openxmlformats.org/officeDocument/2006/relationships/image" Target="../media/image92.png"/><Relationship Id="rId2" Type="http://schemas.openxmlformats.org/officeDocument/2006/relationships/image" Target="../media/image61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84.png"/><Relationship Id="rId5" Type="http://schemas.openxmlformats.org/officeDocument/2006/relationships/image" Target="../media/image64.png"/><Relationship Id="rId15" Type="http://schemas.openxmlformats.org/officeDocument/2006/relationships/image" Target="../media/image89.png"/><Relationship Id="rId10" Type="http://schemas.openxmlformats.org/officeDocument/2006/relationships/image" Target="../media/image83.png"/><Relationship Id="rId4" Type="http://schemas.openxmlformats.org/officeDocument/2006/relationships/image" Target="../media/image63.png"/><Relationship Id="rId9" Type="http://schemas.openxmlformats.org/officeDocument/2006/relationships/image" Target="../media/image82.png"/><Relationship Id="rId1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3" Type="http://schemas.openxmlformats.org/officeDocument/2006/relationships/image" Target="../media/image68.png"/><Relationship Id="rId7" Type="http://schemas.openxmlformats.org/officeDocument/2006/relationships/image" Target="../media/image87.png"/><Relationship Id="rId12" Type="http://schemas.openxmlformats.org/officeDocument/2006/relationships/image" Target="../media/image94.png"/><Relationship Id="rId17" Type="http://schemas.openxmlformats.org/officeDocument/2006/relationships/image" Target="../media/image97.pn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5" Type="http://schemas.openxmlformats.org/officeDocument/2006/relationships/image" Target="../media/image96.png"/><Relationship Id="rId10" Type="http://schemas.openxmlformats.org/officeDocument/2006/relationships/image" Target="../media/image67.png"/><Relationship Id="rId4" Type="http://schemas.openxmlformats.org/officeDocument/2006/relationships/image" Target="../media/image91.png"/><Relationship Id="rId9" Type="http://schemas.openxmlformats.org/officeDocument/2006/relationships/image" Target="../media/image89.png"/><Relationship Id="rId1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replace in a room&#10;&#10;Description automatically generated with medium confidence">
            <a:extLst>
              <a:ext uri="{FF2B5EF4-FFF2-40B4-BE49-F238E27FC236}">
                <a16:creationId xmlns:a16="http://schemas.microsoft.com/office/drawing/2014/main" id="{072EC246-7E4C-436A-9C39-086AEA3C24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944FA-001D-4216-A6CE-E8396A1C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99" y="373551"/>
            <a:ext cx="9675223" cy="685800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ассортимент 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посудомоечных машин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ASKO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E8AFDEC-28E7-4242-BBC3-FDF05268F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11" y="1857726"/>
            <a:ext cx="4466876" cy="361437"/>
          </a:xfrm>
        </p:spPr>
        <p:txBody>
          <a:bodyPr>
            <a:no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DW60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D137BB-C988-4D8F-BBFD-B1F312F55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522" y="436232"/>
            <a:ext cx="1278838" cy="4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6" descr="A picture containing toy, sitting, table, light&#10;&#10;Description automatically generated">
            <a:extLst>
              <a:ext uri="{FF2B5EF4-FFF2-40B4-BE49-F238E27FC236}">
                <a16:creationId xmlns:a16="http://schemas.microsoft.com/office/drawing/2014/main" id="{87DD676C-9907-4F53-9301-C16B795F2D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155" y="2436166"/>
            <a:ext cx="4602898" cy="3557761"/>
          </a:xfr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4967" y="2372117"/>
            <a:ext cx="4771615" cy="14541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Съемный картридж для геля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Картридж вынимается вверх за ручку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съемные элементы в п/м имеют цветное обозначение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картридж может быть заполнен гелем или промыт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cartridge can then be carried to the benchtop for filling or cleaning.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676387-E765-46E8-B43C-E1A8CFF6D747}"/>
              </a:ext>
            </a:extLst>
          </p:cNvPr>
          <p:cNvCxnSpPr>
            <a:cxnSpLocks/>
          </p:cNvCxnSpPr>
          <p:nvPr/>
        </p:nvCxnSpPr>
        <p:spPr>
          <a:xfrm flipV="1">
            <a:off x="2038525" y="1536463"/>
            <a:ext cx="0" cy="148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2196F-B7D5-43DD-BADD-52627D7A421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4379053"/>
            <a:ext cx="865877" cy="884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32FE1E9-C7C6-48EC-85A9-EB3B66823336}"/>
              </a:ext>
            </a:extLst>
          </p:cNvPr>
          <p:cNvSpPr txBox="1">
            <a:spLocks/>
          </p:cNvSpPr>
          <p:nvPr/>
        </p:nvSpPr>
        <p:spPr>
          <a:xfrm>
            <a:off x="1298128" y="1029797"/>
            <a:ext cx="1994406" cy="33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Съемный картридж для геля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03CB4E9-D3B8-4FF5-9214-ECE1C5C401D7}"/>
              </a:ext>
            </a:extLst>
          </p:cNvPr>
          <p:cNvSpPr txBox="1">
            <a:spLocks/>
          </p:cNvSpPr>
          <p:nvPr/>
        </p:nvSpPr>
        <p:spPr>
          <a:xfrm>
            <a:off x="3243551" y="5272371"/>
            <a:ext cx="4820586" cy="33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Слот для установки картриджа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зафиксированная часть в двери п/м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9D0805-4D1D-4383-B5CB-93CFB2E8CC09}"/>
              </a:ext>
            </a:extLst>
          </p:cNvPr>
          <p:cNvSpPr txBox="1">
            <a:spLocks/>
          </p:cNvSpPr>
          <p:nvPr/>
        </p:nvSpPr>
        <p:spPr>
          <a:xfrm>
            <a:off x="2733025" y="1651254"/>
            <a:ext cx="1849150" cy="33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Ручка для извлечения картриджа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C32797-73FF-4ACA-BC52-BA6DB068C38F}"/>
              </a:ext>
            </a:extLst>
          </p:cNvPr>
          <p:cNvCxnSpPr>
            <a:cxnSpLocks/>
          </p:cNvCxnSpPr>
          <p:nvPr/>
        </p:nvCxnSpPr>
        <p:spPr>
          <a:xfrm flipV="1">
            <a:off x="3036815" y="2155282"/>
            <a:ext cx="255719" cy="1091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87E464-E0BE-4143-9670-607E9EF63536}"/>
              </a:ext>
            </a:extLst>
          </p:cNvPr>
          <p:cNvSpPr txBox="1">
            <a:spLocks/>
          </p:cNvSpPr>
          <p:nvPr/>
        </p:nvSpPr>
        <p:spPr>
          <a:xfrm>
            <a:off x="5004589" y="3754128"/>
            <a:ext cx="1849150" cy="41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Отверстие для наполнения гелем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FBDE8C-DD26-4A2B-9CA8-D28EA1A0AF54}"/>
              </a:ext>
            </a:extLst>
          </p:cNvPr>
          <p:cNvCxnSpPr>
            <a:cxnSpLocks/>
          </p:cNvCxnSpPr>
          <p:nvPr/>
        </p:nvCxnSpPr>
        <p:spPr>
          <a:xfrm>
            <a:off x="3657600" y="3105459"/>
            <a:ext cx="1375794" cy="787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6112" y="1469850"/>
            <a:ext cx="3859900" cy="36749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Aqua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™ - это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совершенная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 от протечек,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включающая в себя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прочную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конструкцию,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шланг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PEX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моечную камеру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 нержавеющей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стали со сварным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швом,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 же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интеллектуальные системы, такие как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сливной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насос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анти-блокировкой,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датчик обнаружения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перелива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Aqua Detect c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непрерывным контролем.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indoor, floor, window&#10;&#10;Description automatically generated">
            <a:extLst>
              <a:ext uri="{FF2B5EF4-FFF2-40B4-BE49-F238E27FC236}">
                <a16:creationId xmlns:a16="http://schemas.microsoft.com/office/drawing/2014/main" id="{884CA1A5-2774-448F-94BC-4E1621F3D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36" y="1630700"/>
            <a:ext cx="3263283" cy="32632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8351" y="1345126"/>
            <a:ext cx="4290958" cy="15577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шума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Наилучший показатель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38 dB(A).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предыдущей платформе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DW40 platform is 39 dB(A)</a:t>
            </a:r>
          </a:p>
        </p:txBody>
      </p:sp>
      <p:pic>
        <p:nvPicPr>
          <p:cNvPr id="3" name="Picture 2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D18CCFA2-33C8-4137-A417-CE3BA0065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99" y="1420426"/>
            <a:ext cx="5792186" cy="32581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A2DEEF-BD45-46D5-B897-AE398374DD84}"/>
              </a:ext>
            </a:extLst>
          </p:cNvPr>
          <p:cNvSpPr txBox="1">
            <a:spLocks/>
          </p:cNvSpPr>
          <p:nvPr/>
        </p:nvSpPr>
        <p:spPr>
          <a:xfrm>
            <a:off x="3647725" y="4415721"/>
            <a:ext cx="5161800" cy="10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BLDC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циркуляционный насос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шум и продолжительный срок службы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Низкое энергопотребление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Сниженные обороты в Ночном режиме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FDCF8A-68F4-4995-A025-14D819B3E695}"/>
              </a:ext>
            </a:extLst>
          </p:cNvPr>
          <p:cNvPicPr/>
          <p:nvPr/>
        </p:nvPicPr>
        <p:blipFill rotWithShape="1">
          <a:blip r:embed="rId2" r:link="rId4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0" b="96532" l="3833" r="95819">
                        <a14:foregroundMark x1="26481" y1="12428" x2="26481" y2="12428"/>
                        <a14:foregroundMark x1="35889" y1="11850" x2="34495" y2="11850"/>
                        <a14:foregroundMark x1="34495" y1="13006" x2="20906" y2="19653"/>
                        <a14:foregroundMark x1="20906" y1="19653" x2="10801" y2="28902"/>
                        <a14:foregroundMark x1="10801" y1="28902" x2="7666" y2="41618"/>
                        <a14:foregroundMark x1="7666" y1="41618" x2="9059" y2="54335"/>
                        <a14:foregroundMark x1="20557" y1="78035" x2="33101" y2="82081"/>
                        <a14:foregroundMark x1="21603" y1="69364" x2="34495" y2="75723"/>
                        <a14:foregroundMark x1="34495" y1="75723" x2="34495" y2="75723"/>
                        <a14:foregroundMark x1="89895" y1="44509" x2="89895" y2="48555"/>
                        <a14:foregroundMark x1="51220" y1="3179" x2="48084" y2="2890"/>
                        <a14:foregroundMark x1="40418" y1="4046" x2="37979" y2="8960"/>
                        <a14:foregroundMark x1="28571" y1="11561" x2="26829" y2="11561"/>
                        <a14:foregroundMark x1="24042" y1="10116" x2="24042" y2="10116"/>
                        <a14:foregroundMark x1="20209" y1="11272" x2="20209" y2="11272"/>
                        <a14:foregroundMark x1="10801" y1="19653" x2="10801" y2="19653"/>
                        <a14:foregroundMark x1="8014" y1="63584" x2="8014" y2="63584"/>
                        <a14:foregroundMark x1="5923" y1="64162" x2="10105" y2="57225"/>
                        <a14:foregroundMark x1="6969" y1="56358" x2="4181" y2="56358"/>
                        <a14:foregroundMark x1="16028" y1="20520" x2="16028" y2="20520"/>
                        <a14:foregroundMark x1="13589" y1="22832" x2="13589" y2="22832"/>
                        <a14:foregroundMark x1="10801" y1="27457" x2="10801" y2="27457"/>
                        <a14:foregroundMark x1="7317" y1="32370" x2="7317" y2="32370"/>
                        <a14:foregroundMark x1="5575" y1="39306" x2="5575" y2="39306"/>
                        <a14:foregroundMark x1="92334" y1="65607" x2="96167" y2="60983"/>
                        <a14:foregroundMark x1="88153" y1="63873" x2="90592" y2="60694"/>
                        <a14:foregroundMark x1="93380" y1="57514" x2="94077" y2="58382"/>
                        <a14:foregroundMark x1="24390" y1="92197" x2="25087" y2="89884"/>
                        <a14:foregroundMark x1="59233" y1="96532" x2="54007" y2="95087"/>
                        <a14:foregroundMark x1="6272" y1="35549" x2="6272" y2="35549"/>
                        <a14:foregroundMark x1="57491" y1="7514" x2="57491" y2="7514"/>
                        <a14:foregroundMark x1="59582" y1="6647" x2="59582" y2="6647"/>
                        <a14:foregroundMark x1="58188" y1="2890" x2="58188" y2="289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40" y="1539822"/>
            <a:ext cx="2369344" cy="26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92BF73-8D61-4AA4-A4E5-43A82A5E3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725" y="1898767"/>
            <a:ext cx="5161800" cy="17890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BLDC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сливной насос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тихий, в сравнении с предыдущим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экономичный по энергопотреблению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Сниженный уровень шума при сливе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антиблокировки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latshållare för bild 6">
            <a:extLst>
              <a:ext uri="{FF2B5EF4-FFF2-40B4-BE49-F238E27FC236}">
                <a16:creationId xmlns:a16="http://schemas.microsoft.com/office/drawing/2014/main" id="{BDB27D88-E731-4B5D-81BD-FACB55F052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7914">
                        <a14:foregroundMark x1="19493" y1="23208" x2="19493" y2="23208"/>
                        <a14:foregroundMark x1="52437" y1="20478" x2="52437" y2="20478"/>
                        <a14:foregroundMark x1="15205" y1="58362" x2="15205" y2="58362"/>
                        <a14:foregroundMark x1="48148" y1="24232" x2="48148" y2="24232"/>
                        <a14:foregroundMark x1="47563" y1="17065" x2="47563" y2="17065"/>
                        <a14:foregroundMark x1="25731" y1="19795" x2="25731" y2="19795"/>
                        <a14:foregroundMark x1="46979" y1="15017" x2="46979" y2="15017"/>
                        <a14:backgroundMark x1="73099" y1="0" x2="76413" y2="1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470" y="4642298"/>
            <a:ext cx="3122191" cy="1790123"/>
          </a:xfrm>
          <a:prstGeom prst="rect">
            <a:avLst/>
          </a:prstGeom>
        </p:spPr>
      </p:pic>
      <p:sp>
        <p:nvSpPr>
          <p:cNvPr id="15" name="Action Button: Go Home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43CB88C-64EA-4C25-9942-47E17ED3856A}"/>
              </a:ext>
            </a:extLst>
          </p:cNvPr>
          <p:cNvSpPr/>
          <p:nvPr/>
        </p:nvSpPr>
        <p:spPr>
          <a:xfrm>
            <a:off x="215812" y="6220437"/>
            <a:ext cx="367343" cy="4156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9233" y="1771098"/>
            <a:ext cx="4864902" cy="28153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открывание двери с сенсорным контролем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двери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температуру в помещении и решает, когда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открыть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дверь на этапе сушки.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Более низкая температура в помещении означает, что дверца будет оставаться закрытой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времени, а вентилятор будет работать дольше (чтобы избежать риска образования конденсата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кухонной мебели).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Более высокая температура в помещении означает, что дверца откроется раньше (риск образования конденсата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мебели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ниже).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F354A1E-BA2A-4917-A363-6E341C2F4061}"/>
              </a:ext>
            </a:extLst>
          </p:cNvPr>
          <p:cNvSpPr txBox="1">
            <a:spLocks/>
          </p:cNvSpPr>
          <p:nvPr/>
        </p:nvSpPr>
        <p:spPr>
          <a:xfrm>
            <a:off x="6427577" y="4524407"/>
            <a:ext cx="4512404" cy="44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 на всех моделях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DW60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имеющих систему сушки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Turbo </a:t>
            </a: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Combi Drying 2.0™ </a:t>
            </a:r>
          </a:p>
          <a:p>
            <a:pPr marL="0" indent="0">
              <a:spcAft>
                <a:spcPts val="600"/>
              </a:spcAft>
              <a:buNone/>
            </a:pP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floor, building, indoor&#10;&#10;Description automatically generated">
            <a:extLst>
              <a:ext uri="{FF2B5EF4-FFF2-40B4-BE49-F238E27FC236}">
                <a16:creationId xmlns:a16="http://schemas.microsoft.com/office/drawing/2014/main" id="{AF6814F3-385A-4EDE-9567-ABD8FCD1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21" y="1747908"/>
            <a:ext cx="5184559" cy="34889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083" y="1715426"/>
            <a:ext cx="5884273" cy="269955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Открывание без ручки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Чтобы соответствовать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современному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минималистичному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дизайну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кухонь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без внешних ручек,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встраиваемые модели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доступны с новой функцией открывания нажатием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дверь.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нажатии на верхнюю центральную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наружной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двери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индуктивный датчик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малейшее движение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двери, после этого: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происходит подача короткого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“звукового сигнала” для подтверждения того,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что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открывания активирована;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подается сигнал на мотор, который открывает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дверцу примерно на 80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342A38-12D2-4C9B-B01B-68D5ABC21668}"/>
              </a:ext>
            </a:extLst>
          </p:cNvPr>
          <p:cNvSpPr/>
          <p:nvPr/>
        </p:nvSpPr>
        <p:spPr>
          <a:xfrm>
            <a:off x="783356" y="1613674"/>
            <a:ext cx="258945" cy="2589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854EA-D1B4-48F3-91F7-57D608E4762B}"/>
              </a:ext>
            </a:extLst>
          </p:cNvPr>
          <p:cNvSpPr txBox="1"/>
          <p:nvPr/>
        </p:nvSpPr>
        <p:spPr>
          <a:xfrm>
            <a:off x="768520" y="1595620"/>
            <a:ext cx="28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>
                <a:latin typeface="Arial Nova Light" panose="020B03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D17BCD-DC5E-499C-967C-DA1D9A65BA3E}"/>
              </a:ext>
            </a:extLst>
          </p:cNvPr>
          <p:cNvSpPr/>
          <p:nvPr/>
        </p:nvSpPr>
        <p:spPr>
          <a:xfrm>
            <a:off x="3032026" y="1631728"/>
            <a:ext cx="258945" cy="2589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AAFE6-DB97-4BE0-93DA-3AE4D79FB8DE}"/>
              </a:ext>
            </a:extLst>
          </p:cNvPr>
          <p:cNvSpPr txBox="1"/>
          <p:nvPr/>
        </p:nvSpPr>
        <p:spPr>
          <a:xfrm>
            <a:off x="3017190" y="1613674"/>
            <a:ext cx="28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>
                <a:latin typeface="Arial Nova Light" panose="020B0304020202020204" pitchFamily="34" charset="0"/>
              </a:rPr>
              <a:t>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32A784-C85D-4D8B-862C-6357E492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23"/>
          <a:stretch/>
        </p:blipFill>
        <p:spPr>
          <a:xfrm>
            <a:off x="323884" y="1952536"/>
            <a:ext cx="2315212" cy="350692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025248C-1437-40F0-8E88-9646E86B4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355"/>
          <a:stretch/>
        </p:blipFill>
        <p:spPr>
          <a:xfrm>
            <a:off x="2797442" y="1937244"/>
            <a:ext cx="2484216" cy="35046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398" y="860126"/>
            <a:ext cx="5884273" cy="101939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Понятный и удобный интерфейс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Сенсорные кнопки (включая кнопу сетевого питания)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FD26BC-808E-4A8D-BB97-F02F1C49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26" y="4890641"/>
            <a:ext cx="2606559" cy="1547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16A3A-069B-41DF-B92C-C4E293CC6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535" y="4890641"/>
            <a:ext cx="6173601" cy="542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817EA9-B8AF-4A23-A1C8-56EC40CD6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535" y="5712512"/>
            <a:ext cx="8497846" cy="7261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85B90F-A3B1-4D6D-A6E2-F1EA1691F2D4}"/>
              </a:ext>
            </a:extLst>
          </p:cNvPr>
          <p:cNvSpPr txBox="1">
            <a:spLocks/>
          </p:cNvSpPr>
          <p:nvPr/>
        </p:nvSpPr>
        <p:spPr>
          <a:xfrm>
            <a:off x="649397" y="1823872"/>
            <a:ext cx="3568641" cy="2684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GB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DW60.1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Classic,</a:t>
            </a:r>
            <a:r>
              <a:rPr lang="en-GB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FFSTN 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дисплей высокой четкости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FC40ED3-0E20-4E26-90D3-0572D01AE911}"/>
              </a:ext>
            </a:extLst>
          </p:cNvPr>
          <p:cNvSpPr txBox="1">
            <a:spLocks/>
          </p:cNvSpPr>
          <p:nvPr/>
        </p:nvSpPr>
        <p:spPr>
          <a:xfrm>
            <a:off x="4760610" y="1835610"/>
            <a:ext cx="3424744" cy="2684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GB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DW60.2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Logic, 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FFSTN 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дисплей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четкости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F382DE9-C363-4621-8A09-4E8AB767AEC1}"/>
              </a:ext>
            </a:extLst>
          </p:cNvPr>
          <p:cNvSpPr txBox="1">
            <a:spLocks/>
          </p:cNvSpPr>
          <p:nvPr/>
        </p:nvSpPr>
        <p:spPr>
          <a:xfrm>
            <a:off x="8727925" y="1851494"/>
            <a:ext cx="3033913" cy="2684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GB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DW60.3 – Style, 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полноцветный</a:t>
            </a:r>
            <a:r>
              <a:rPr lang="en-GB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TFT 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дисплей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indoor, white, appliance, white goods&#10;&#10;Description automatically generated">
            <a:extLst>
              <a:ext uri="{FF2B5EF4-FFF2-40B4-BE49-F238E27FC236}">
                <a16:creationId xmlns:a16="http://schemas.microsoft.com/office/drawing/2014/main" id="{26D5883C-1603-4A8D-97F9-B8E80BB053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788" y="2158400"/>
            <a:ext cx="2344445" cy="2344445"/>
          </a:xfrm>
          <a:prstGeom prst="rect">
            <a:avLst/>
          </a:prstGeom>
        </p:spPr>
      </p:pic>
      <p:pic>
        <p:nvPicPr>
          <p:cNvPr id="19" name="Picture 18" descr="A picture containing indoor, white, appliance, white goods&#10;&#10;Description automatically generated">
            <a:extLst>
              <a:ext uri="{FF2B5EF4-FFF2-40B4-BE49-F238E27FC236}">
                <a16:creationId xmlns:a16="http://schemas.microsoft.com/office/drawing/2014/main" id="{DBD21795-1B2D-4FB3-9DAA-0A1635873E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979" y="2140667"/>
            <a:ext cx="2344445" cy="2344445"/>
          </a:xfrm>
          <a:prstGeom prst="rect">
            <a:avLst/>
          </a:prstGeom>
        </p:spPr>
      </p:pic>
      <p:pic>
        <p:nvPicPr>
          <p:cNvPr id="20" name="Picture 19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8D3377A5-8B12-40BB-A464-2E2E7D5D59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84" y="2094989"/>
            <a:ext cx="2344445" cy="234444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649398" y="329608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3433" y="1150987"/>
            <a:ext cx="5604338" cy="19057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Life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 управление с помощью гаджетов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подключение к домашней сети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приложением 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Life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FOTA –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дистанционное программирование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2C736B-B825-42FE-B4A7-5C88E2EB65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87" y="1087427"/>
            <a:ext cx="3215493" cy="450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3432" y="3337597"/>
            <a:ext cx="6919333" cy="1905722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ВНИМЕНИЕ!!! Работа приложения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Life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данный момент не возможна на территории РФ.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Планируемая дата начала работы приложения – Июль 2023 г.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 начале работы приложения нами будет опубликован анонс на сайте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ru.asko.com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0086" y="1868465"/>
            <a:ext cx="5161800" cy="23237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Адаптивное давление воды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Двигатель циркуляционного насоса имеет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изменяемую скорость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вращения, что позволяет использовать разное давление воды для разных программ.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программы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(Хрусталь) используются самые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низкие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обороты  и самое низкое давление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воды, чтобы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обезопасить чувствительную стеклянную посуду.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улучшения эффективности мойки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программе короткой программе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используются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высокие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обороты, обеспечивающие наиболее высокое давление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воды.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9A5AF-703B-4A9C-8E99-260B70FCD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1" y="1653310"/>
            <a:ext cx="4308428" cy="2590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и отличный результат мойки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788D288-3589-4308-ACDB-E1275D01D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0" y="1458981"/>
            <a:ext cx="2456058" cy="160749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5785" y="1044270"/>
            <a:ext cx="5680730" cy="28015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Адаптивные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Power zone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Две специально разработанные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зоны усиленной мойки,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которые могут быть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настроены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пользователем.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Можно выбрать один из двух вариантов распыления: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бутылок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ваз,  другой - для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кастрюль и сковородок.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зоны усиленной мойки могут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отключены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пользователем 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OFF/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Выкл.).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эффективной мойки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противней (размещение в задней части нижней корзины).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BB54C6-93FC-4F1C-AE65-1DAB9902F6B6}"/>
              </a:ext>
            </a:extLst>
          </p:cNvPr>
          <p:cNvSpPr txBox="1">
            <a:spLocks/>
          </p:cNvSpPr>
          <p:nvPr/>
        </p:nvSpPr>
        <p:spPr>
          <a:xfrm>
            <a:off x="2956723" y="1482201"/>
            <a:ext cx="2830096" cy="31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Форсунка для кастрюль и сковород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80497E8-BCB1-43EA-B7EC-BECACDD2005F}"/>
              </a:ext>
            </a:extLst>
          </p:cNvPr>
          <p:cNvSpPr txBox="1">
            <a:spLocks/>
          </p:cNvSpPr>
          <p:nvPr/>
        </p:nvSpPr>
        <p:spPr>
          <a:xfrm>
            <a:off x="3021378" y="2242998"/>
            <a:ext cx="737822" cy="31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Выкл.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7E9959-9817-465F-9DA6-F3913D2141FB}"/>
              </a:ext>
            </a:extLst>
          </p:cNvPr>
          <p:cNvSpPr txBox="1">
            <a:spLocks/>
          </p:cNvSpPr>
          <p:nvPr/>
        </p:nvSpPr>
        <p:spPr>
          <a:xfrm>
            <a:off x="2321120" y="2997104"/>
            <a:ext cx="2830096" cy="31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Форсунка для ваз и бутылок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8D8020-4E15-411E-9FDE-8F5B26EB5C44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1283118" y="2221920"/>
            <a:ext cx="1038002" cy="935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EA096D-03C4-42B5-BDA7-5B5581D9119C}"/>
              </a:ext>
            </a:extLst>
          </p:cNvPr>
          <p:cNvCxnSpPr>
            <a:cxnSpLocks/>
          </p:cNvCxnSpPr>
          <p:nvPr/>
        </p:nvCxnSpPr>
        <p:spPr>
          <a:xfrm flipH="1">
            <a:off x="1682627" y="1631423"/>
            <a:ext cx="1274876" cy="10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94C40-43ED-43F0-8EA3-B02FADA34061}"/>
              </a:ext>
            </a:extLst>
          </p:cNvPr>
          <p:cNvCxnSpPr>
            <a:cxnSpLocks/>
          </p:cNvCxnSpPr>
          <p:nvPr/>
        </p:nvCxnSpPr>
        <p:spPr>
          <a:xfrm flipH="1">
            <a:off x="2624216" y="2372976"/>
            <a:ext cx="4164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indoor, metal, grill, cooking&#10;&#10;Description automatically generated">
            <a:extLst>
              <a:ext uri="{FF2B5EF4-FFF2-40B4-BE49-F238E27FC236}">
                <a16:creationId xmlns:a16="http://schemas.microsoft.com/office/drawing/2014/main" id="{0FC6A5E6-8290-425C-8E10-60ADC79BBA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8" y="4223237"/>
            <a:ext cx="2436182" cy="2436182"/>
          </a:xfrm>
          <a:prstGeom prst="rect">
            <a:avLst/>
          </a:prstGeom>
        </p:spPr>
      </p:pic>
      <p:pic>
        <p:nvPicPr>
          <p:cNvPr id="30" name="Picture 29" descr="A picture containing indoor, scaffolding, metal&#10;&#10;Description automatically generated">
            <a:extLst>
              <a:ext uri="{FF2B5EF4-FFF2-40B4-BE49-F238E27FC236}">
                <a16:creationId xmlns:a16="http://schemas.microsoft.com/office/drawing/2014/main" id="{16CE4DC9-FD18-4A20-A0C6-AF7C4CE0D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926" y="4221018"/>
            <a:ext cx="2456873" cy="2456873"/>
          </a:xfrm>
          <a:prstGeom prst="rect">
            <a:avLst/>
          </a:prstGeom>
        </p:spPr>
      </p:pic>
      <p:pic>
        <p:nvPicPr>
          <p:cNvPr id="31" name="Picture 30" descr="A picture containing handcart, concrete&#10;&#10;Description automatically generated">
            <a:extLst>
              <a:ext uri="{FF2B5EF4-FFF2-40B4-BE49-F238E27FC236}">
                <a16:creationId xmlns:a16="http://schemas.microsoft.com/office/drawing/2014/main" id="{9A0468D0-AD3B-4DF0-89CE-DE752AA95A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835" y="4225455"/>
            <a:ext cx="2443200" cy="2443200"/>
          </a:xfrm>
          <a:prstGeom prst="rect">
            <a:avLst/>
          </a:prstGeom>
        </p:spPr>
      </p:pic>
      <p:pic>
        <p:nvPicPr>
          <p:cNvPr id="32" name="Picture 31" descr="A picture containing indoor&#10;&#10;Description automatically generated">
            <a:extLst>
              <a:ext uri="{FF2B5EF4-FFF2-40B4-BE49-F238E27FC236}">
                <a16:creationId xmlns:a16="http://schemas.microsoft.com/office/drawing/2014/main" id="{A7769C7C-849B-4D10-815A-D39049A22D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44" y="4218437"/>
            <a:ext cx="2443291" cy="24432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и отличный результат мойки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44FA-001D-4216-A6CE-E8396A1C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68580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платформа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DW60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E8AFDEC-28E7-4242-BBC3-FDF05268F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6" y="962281"/>
            <a:ext cx="8091022" cy="361437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и уникальная концепция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ASKO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CED3D-CC4E-47D9-AAFC-2703828C77A7}"/>
              </a:ext>
            </a:extLst>
          </p:cNvPr>
          <p:cNvSpPr txBox="1"/>
          <p:nvPr/>
        </p:nvSpPr>
        <p:spPr>
          <a:xfrm>
            <a:off x="2968077" y="2239386"/>
            <a:ext cx="3108258" cy="129266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Корзины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Flexi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Racks™</a:t>
            </a: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подачи воды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Spray™</a:t>
            </a: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самоочистки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Turbo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Combi Drying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автоматической дозировки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BCCB9-FB58-4C8F-A995-031CC820BA02}"/>
              </a:ext>
            </a:extLst>
          </p:cNvPr>
          <p:cNvSpPr txBox="1"/>
          <p:nvPr/>
        </p:nvSpPr>
        <p:spPr>
          <a:xfrm>
            <a:off x="4801726" y="1706636"/>
            <a:ext cx="2274849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Большая загрузка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XXL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Загрузка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комплектов посуды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C6513-2A1A-40FC-86CC-E7AB9B7A56BF}"/>
              </a:ext>
            </a:extLst>
          </p:cNvPr>
          <p:cNvSpPr txBox="1"/>
          <p:nvPr/>
        </p:nvSpPr>
        <p:spPr>
          <a:xfrm>
            <a:off x="4331858" y="4660580"/>
            <a:ext cx="2274849" cy="73866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Долговечность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Стальные корзины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black, white, decorated&#10;&#10;Description automatically generated">
            <a:extLst>
              <a:ext uri="{FF2B5EF4-FFF2-40B4-BE49-F238E27FC236}">
                <a16:creationId xmlns:a16="http://schemas.microsoft.com/office/drawing/2014/main" id="{A3B990B1-53DB-45EA-B0D9-E71E679262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0" y="1615736"/>
            <a:ext cx="2338339" cy="237033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icture containing wall, indoor, kitchen appliance&#10;&#10;Description automatically generated">
            <a:extLst>
              <a:ext uri="{FF2B5EF4-FFF2-40B4-BE49-F238E27FC236}">
                <a16:creationId xmlns:a16="http://schemas.microsoft.com/office/drawing/2014/main" id="{5488855F-B7AB-4BA4-A449-D227658EF4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44" y="4057096"/>
            <a:ext cx="2414726" cy="241472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DD781043-4EB3-44D7-950F-FEAD650BF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0" y="1109709"/>
            <a:ext cx="2130640" cy="205962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 picture containing text, indoor, light&#10;&#10;Description automatically generated">
            <a:extLst>
              <a:ext uri="{FF2B5EF4-FFF2-40B4-BE49-F238E27FC236}">
                <a16:creationId xmlns:a16="http://schemas.microsoft.com/office/drawing/2014/main" id="{FC7566E9-F092-4032-96A6-B00D0A60AD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727" y="3400147"/>
            <a:ext cx="1664385" cy="305391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8BF16A-1407-4898-BBD6-A50C6E73ACEE}"/>
              </a:ext>
            </a:extLst>
          </p:cNvPr>
          <p:cNvSpPr txBox="1"/>
          <p:nvPr/>
        </p:nvSpPr>
        <p:spPr>
          <a:xfrm>
            <a:off x="5950974" y="4484506"/>
            <a:ext cx="2805609" cy="110799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и гигиена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УФ очистки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Интенсивной мойки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Гигиена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удаления запахов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9933FF-3BB3-4746-AEE2-72FFDEF6D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4241" y="1534745"/>
            <a:ext cx="5161800" cy="21663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Сушка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Turbo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Combi Drying™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сенсорным контролем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Сочетает в себе сушку с помощью вентилятора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естественную сушку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открытой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дверце. Момент автоматического открывания двери контролируется сенсором, измеряющим влажность в камере, чтобы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свести к минимуму выход влаги и сократить время программы.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 descr="A picture containing indoor&#10;&#10;Description automatically generated">
            <a:extLst>
              <a:ext uri="{FF2B5EF4-FFF2-40B4-BE49-F238E27FC236}">
                <a16:creationId xmlns:a16="http://schemas.microsoft.com/office/drawing/2014/main" id="{9A639D5A-2293-495A-A5C5-444E41BBC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9" y="1600651"/>
            <a:ext cx="4303759" cy="430375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и отличный результат сушки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ve, kitchen appliance&#10;&#10;Description automatically generated">
            <a:extLst>
              <a:ext uri="{FF2B5EF4-FFF2-40B4-BE49-F238E27FC236}">
                <a16:creationId xmlns:a16="http://schemas.microsoft.com/office/drawing/2014/main" id="{B4A2F9DE-D495-43DD-B6F7-546AF7641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82" y="1358021"/>
            <a:ext cx="4602933" cy="460293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9933FF-3BB3-4746-AEE2-72FFDEF6D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1348" y="1360524"/>
            <a:ext cx="5417211" cy="30772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Упрощенное обслуживание фильтра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конструкция фильтра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облегчения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фильтров грубой и тонкой очистки имеет решающее значение для достижения оптимального результата очистки.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Чтобы пользователю было проще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отслеживать необходимость очистки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фильтра,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добавлена индикация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очистки фильтра на дисплее после каждого 30-го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Держатель фильтра грубой очистки / фиксатор фильтра тонкой очистки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тоже время работает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как “селектор”: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пропускает мелкий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мусор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задерживает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попадание более крупных частиц в фильтр.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A7EFD9-3025-4814-AE73-D5AFFB582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197" y="5371870"/>
            <a:ext cx="1843611" cy="976694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C26B512-D4FC-4D9A-B4DB-F38D6E890671}"/>
              </a:ext>
            </a:extLst>
          </p:cNvPr>
          <p:cNvSpPr/>
          <p:nvPr/>
        </p:nvSpPr>
        <p:spPr>
          <a:xfrm>
            <a:off x="6621540" y="4448522"/>
            <a:ext cx="1410295" cy="610915"/>
          </a:xfrm>
          <a:prstGeom prst="wedgeEllipseCallout">
            <a:avLst>
              <a:gd name="adj1" fmla="val -38102"/>
              <a:gd name="adj2" fmla="val 151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Очистите фильтр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BD9CC1-703D-40A6-8B77-D22E921E6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070" y="5387954"/>
            <a:ext cx="1871127" cy="1132907"/>
          </a:xfrm>
          <a:prstGeom prst="rect">
            <a:avLst/>
          </a:prstGeom>
        </p:spPr>
      </p:pic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35579B18-E919-4FF2-B9F6-419C059A3DA4}"/>
              </a:ext>
            </a:extLst>
          </p:cNvPr>
          <p:cNvSpPr txBox="1">
            <a:spLocks/>
          </p:cNvSpPr>
          <p:nvPr/>
        </p:nvSpPr>
        <p:spPr>
          <a:xfrm>
            <a:off x="7937016" y="5400588"/>
            <a:ext cx="1674487" cy="807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крупные частицы не попадают в фильтр, их легко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увидеть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удалить.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BA68807-17FF-458E-8474-55F7BB1C5265}"/>
              </a:ext>
            </a:extLst>
          </p:cNvPr>
          <p:cNvSpPr txBox="1">
            <a:spLocks/>
          </p:cNvSpPr>
          <p:nvPr/>
        </p:nvSpPr>
        <p:spPr>
          <a:xfrm>
            <a:off x="2054858" y="2565939"/>
            <a:ext cx="2571463" cy="333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 грубой очистки с эргономичной ручкой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511C409-2808-47CA-B086-8EA26FA9623D}"/>
              </a:ext>
            </a:extLst>
          </p:cNvPr>
          <p:cNvSpPr txBox="1">
            <a:spLocks/>
          </p:cNvSpPr>
          <p:nvPr/>
        </p:nvSpPr>
        <p:spPr>
          <a:xfrm>
            <a:off x="3373262" y="4534639"/>
            <a:ext cx="2149353" cy="524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 тонкой очистки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56D7D18-E545-4073-A802-DF9AE5C0EF97}"/>
              </a:ext>
            </a:extLst>
          </p:cNvPr>
          <p:cNvSpPr txBox="1">
            <a:spLocks/>
          </p:cNvSpPr>
          <p:nvPr/>
        </p:nvSpPr>
        <p:spPr>
          <a:xfrm>
            <a:off x="1006768" y="3844915"/>
            <a:ext cx="2640253" cy="390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Рельефное обозначение на корпусе открытого/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зактытого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56BB32-6833-46FC-B34D-C132480BDD66}"/>
              </a:ext>
            </a:extLst>
          </p:cNvPr>
          <p:cNvSpPr txBox="1">
            <a:spLocks/>
          </p:cNvSpPr>
          <p:nvPr/>
        </p:nvSpPr>
        <p:spPr>
          <a:xfrm>
            <a:off x="5581917" y="1749463"/>
            <a:ext cx="5403755" cy="787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для столовых приборов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Регулируемая по высоте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Направляющие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шарикоподшипниках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низким коэффициентом трения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(корзины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F3599C-E08F-482B-899C-60CD9C951FAE}"/>
              </a:ext>
            </a:extLst>
          </p:cNvPr>
          <p:cNvSpPr txBox="1">
            <a:spLocks/>
          </p:cNvSpPr>
          <p:nvPr/>
        </p:nvSpPr>
        <p:spPr>
          <a:xfrm>
            <a:off x="5574281" y="2589462"/>
            <a:ext cx="5803731" cy="105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Направляющие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шарикоподшипниках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Новые полки для чашек с улучшенным вертикальным зазором для стаканов под ними.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Более крутой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 размещения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(улучшенная сушка)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винных бокалов из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TPE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полимера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полках для чашек (10шт) и дне корзин (2шт)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Подвижная подставка для тарелок в верхней корзине (переменное расстояние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корзин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9D7315A-C0E4-4B2C-BBA4-B1E4D7026093}"/>
              </a:ext>
            </a:extLst>
          </p:cNvPr>
          <p:cNvSpPr txBox="1">
            <a:spLocks/>
          </p:cNvSpPr>
          <p:nvPr/>
        </p:nvSpPr>
        <p:spPr>
          <a:xfrm>
            <a:off x="5581916" y="4133173"/>
            <a:ext cx="5803731" cy="640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орзина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Направляющие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шарикоподшипниках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Съемные лева и правая вставки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3AE4F1F-306F-4CCF-AA8A-15A788834B6B}"/>
              </a:ext>
            </a:extLst>
          </p:cNvPr>
          <p:cNvSpPr txBox="1">
            <a:spLocks/>
          </p:cNvSpPr>
          <p:nvPr/>
        </p:nvSpPr>
        <p:spPr>
          <a:xfrm>
            <a:off x="5581915" y="4642108"/>
            <a:ext cx="5803731" cy="787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держатели тарелок в более простым механизмом складывания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Регулируемое расстояние между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держателями для глубокой посуды (задний ряд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справа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корзинах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4714C36-74C8-413B-A679-F6B42B02E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76" y="1109708"/>
            <a:ext cx="4199139" cy="507395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9933FF-3BB3-4746-AEE2-72FFDEF6D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1032" y="1109708"/>
            <a:ext cx="5161800" cy="21663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корзины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Flexi Racks™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 и большой объем загрузки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8324" y="1366426"/>
            <a:ext cx="4614520" cy="101619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Цветовые акценты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Части,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помощью которых можно менять конфигурацию корзин, выполнять действия и подстройки,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имеют цветовую маркировку для улучшения видимости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понимания.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yellow, different&#10;&#10;Description automatically generated">
            <a:extLst>
              <a:ext uri="{FF2B5EF4-FFF2-40B4-BE49-F238E27FC236}">
                <a16:creationId xmlns:a16="http://schemas.microsoft.com/office/drawing/2014/main" id="{CF2A38F8-6F15-4376-834B-166CC18AD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09" y="1367074"/>
            <a:ext cx="4436198" cy="44361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0529" y="1323534"/>
            <a:ext cx="4882026" cy="221703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Новые полки для чашек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верхней корзине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Новые регулируемые по высоте полки 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чашек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держатели бокалов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вина (10шт) из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полимера TPE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сочетании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подставкой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(2шт)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снизу, которые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устойчивую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опору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снижают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 повреждения бокалов.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fireplace in a room&#10;&#10;Description automatically generated with medium confidence">
            <a:extLst>
              <a:ext uri="{FF2B5EF4-FFF2-40B4-BE49-F238E27FC236}">
                <a16:creationId xmlns:a16="http://schemas.microsoft.com/office/drawing/2014/main" id="{A4B76F58-93EF-425A-88A1-1781AD151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488" y="3355817"/>
            <a:ext cx="3247523" cy="1629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3598C-D176-4818-8E95-457972D63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1" b="-3757"/>
          <a:stretch/>
        </p:blipFill>
        <p:spPr>
          <a:xfrm>
            <a:off x="974003" y="1402080"/>
            <a:ext cx="4550106" cy="373795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E020E3-35A5-4DA2-9FA8-F343E0C38F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869" y="1140564"/>
            <a:ext cx="5183188" cy="4005262"/>
          </a:xfr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3DA957-D7B3-4531-8B1D-E9E666C7C37C}"/>
              </a:ext>
            </a:extLst>
          </p:cNvPr>
          <p:cNvSpPr txBox="1"/>
          <p:nvPr/>
        </p:nvSpPr>
        <p:spPr>
          <a:xfrm>
            <a:off x="3513955" y="1629682"/>
            <a:ext cx="166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4EB8E-897F-4AD4-8E94-1A1E27E41CF0}"/>
              </a:ext>
            </a:extLst>
          </p:cNvPr>
          <p:cNvSpPr txBox="1"/>
          <p:nvPr/>
        </p:nvSpPr>
        <p:spPr>
          <a:xfrm>
            <a:off x="3007571" y="4185663"/>
            <a:ext cx="166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88859-AD62-4463-AB23-2B41FFAF2B59}"/>
              </a:ext>
            </a:extLst>
          </p:cNvPr>
          <p:cNvSpPr txBox="1"/>
          <p:nvPr/>
        </p:nvSpPr>
        <p:spPr>
          <a:xfrm>
            <a:off x="1582426" y="4161913"/>
            <a:ext cx="166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144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1432" y="2126996"/>
            <a:ext cx="4614520" cy="101619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винных бокалов разной высоты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620" y="1758100"/>
            <a:ext cx="6145695" cy="221703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Передвижные держатели тарелок в верхней корзине 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Exclusive)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Изменяемое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держателями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Рычаг для изменения расстояния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акцентным цветом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(также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в качестве держателя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ножа)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1D7933-C1E5-46FC-8F95-CEB87CE39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88" y="1819747"/>
            <a:ext cx="4109068" cy="3958060"/>
          </a:xfrm>
          <a:prstGeom prst="rect">
            <a:avLst/>
          </a:prstGeom>
        </p:spPr>
      </p:pic>
      <p:pic>
        <p:nvPicPr>
          <p:cNvPr id="7" name="Picture 6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5995C593-90C4-4E57-B380-8772B587C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446" y="2987645"/>
            <a:ext cx="2779414" cy="27794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1890" y="1368801"/>
            <a:ext cx="5953538" cy="221703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Передвижные держатели тарелок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нижней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корзине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(Exclusive)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Новая простая в использовании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держателя для тарелок.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Подвижные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держатели сзади справа для удобной загрузки глубокой посуды (миски, чашки).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729976F-EC3F-44BD-975A-F7486DDCD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81" y="1466662"/>
            <a:ext cx="4394172" cy="4454305"/>
          </a:xfrm>
          <a:prstGeom prst="rect">
            <a:avLst/>
          </a:prstGeom>
        </p:spPr>
      </p:pic>
      <p:pic>
        <p:nvPicPr>
          <p:cNvPr id="17" name="Picture 16" descr="A picture containing indoor, handcart&#10;&#10;Description automatically generated">
            <a:extLst>
              <a:ext uri="{FF2B5EF4-FFF2-40B4-BE49-F238E27FC236}">
                <a16:creationId xmlns:a16="http://schemas.microsoft.com/office/drawing/2014/main" id="{4F6162FC-AB86-4A6C-BC3F-10310EB81A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789" y="3195875"/>
            <a:ext cx="4812418" cy="27069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D306D4-F6E6-4523-8FD7-9B92D47F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8145" y="1341640"/>
            <a:ext cx="6058825" cy="221703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Держатель для ваз и бутылок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(Exclusive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держатель 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ваз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бутылок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маркером для удобного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позиционирования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корзине прямо над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Power Zone.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Держатель также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других местах нижней корзины.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C8A152D5-1AA5-48BC-A363-51AE0934C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844" y="3920149"/>
            <a:ext cx="3239315" cy="2118512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A976302F-CDF1-4552-A328-17B255A09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694" y="3961508"/>
            <a:ext cx="3176076" cy="2077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0E2-9E91-4AF3-A0A5-E9E422916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903" y="1151025"/>
            <a:ext cx="1593788" cy="4037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07B38-0B4A-4748-B32B-500C64EE4154}"/>
              </a:ext>
            </a:extLst>
          </p:cNvPr>
          <p:cNvSpPr txBox="1"/>
          <p:nvPr/>
        </p:nvSpPr>
        <p:spPr>
          <a:xfrm>
            <a:off x="5069941" y="6118634"/>
            <a:ext cx="292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над левой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36B0D-3A1F-49EB-935D-0A53C59B7FCF}"/>
              </a:ext>
            </a:extLst>
          </p:cNvPr>
          <p:cNvSpPr txBox="1"/>
          <p:nvPr/>
        </p:nvSpPr>
        <p:spPr>
          <a:xfrm>
            <a:off x="8879940" y="6118634"/>
            <a:ext cx="29242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Возможны другие места размещения. Задняя левая и правая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над левой и правой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Power Zone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1BFC14-E613-4292-BFC6-AE893E16A6C2}"/>
              </a:ext>
            </a:extLst>
          </p:cNvPr>
          <p:cNvSpPr txBox="1">
            <a:spLocks/>
          </p:cNvSpPr>
          <p:nvPr/>
        </p:nvSpPr>
        <p:spPr>
          <a:xfrm>
            <a:off x="895787" y="1317925"/>
            <a:ext cx="5953538" cy="163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ручка изменения высоты корзины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Ручки для регулировки высоты верхней корзины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улучшенной эргономикой, внешним видом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тактильными ощущениями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Измененная эргономика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регулировки“ вместо ”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потянуть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регулировки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55B7EBF4-A122-48E4-B478-DFF4EA60AF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524" y="3059646"/>
            <a:ext cx="5182645" cy="1926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85A8-A707-4A4F-BB42-9180CF83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функции и изменения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3C658-D1FE-4DB3-9309-42701A9CC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инновационные функции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корзины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интерфейс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Улучшенные эксплуатационные показатели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182" y="1191043"/>
            <a:ext cx="6296297" cy="10193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Обновленное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LED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освещение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споты с большей яркостью для всех исполнений с 2-мя и 4-мя спотами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Тройное увеличение светового потока для моделей в 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спотами в сравнении с моделями текущей генерации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fireplace in a room&#10;&#10;Description automatically generated with medium confidence">
            <a:extLst>
              <a:ext uri="{FF2B5EF4-FFF2-40B4-BE49-F238E27FC236}">
                <a16:creationId xmlns:a16="http://schemas.microsoft.com/office/drawing/2014/main" id="{4A7D0B87-5E85-4F28-822B-7A636BC92F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9" y="2500829"/>
            <a:ext cx="5621051" cy="31618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32648" y="2126491"/>
            <a:ext cx="5006789" cy="3795338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Отдельностоящие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модели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DFS344ID.W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DFS344ID.S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Встраиваемые модели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DFI544D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DSD544D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DFI545K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DFI746U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DSD746U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DFI747MU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DFI777UXXL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2056" y="1460701"/>
            <a:ext cx="5034411" cy="488299"/>
          </a:xfrm>
        </p:spPr>
        <p:txBody>
          <a:bodyPr/>
          <a:lstStyle/>
          <a:p>
            <a:r>
              <a:rPr lang="ru-RU" dirty="0" smtClean="0"/>
              <a:t>Модельный ряд </a:t>
            </a:r>
            <a:r>
              <a:rPr lang="en-US" dirty="0" smtClean="0"/>
              <a:t>DW60</a:t>
            </a:r>
            <a:endParaRPr lang="sv-SE" dirty="0"/>
          </a:p>
        </p:txBody>
      </p:sp>
      <p:sp>
        <p:nvSpPr>
          <p:cNvPr id="22" name="Platshållare för innehåll 2"/>
          <p:cNvSpPr txBox="1">
            <a:spLocks/>
          </p:cNvSpPr>
          <p:nvPr/>
        </p:nvSpPr>
        <p:spPr>
          <a:xfrm>
            <a:off x="453610" y="607056"/>
            <a:ext cx="5188783" cy="3786515"/>
          </a:xfrm>
          <a:prstGeom prst="rect">
            <a:avLst/>
          </a:prstGeom>
        </p:spPr>
        <p:txBody>
          <a:bodyPr lIns="0" tIns="0" rIns="0" bIns="0"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10" name="Picture Placeholder 9" descr="A picture containing indoor, white, appliance, white goods&#10;&#10;Description automatically generated">
            <a:extLst>
              <a:ext uri="{FF2B5EF4-FFF2-40B4-BE49-F238E27FC236}">
                <a16:creationId xmlns:a16="http://schemas.microsoft.com/office/drawing/2014/main" id="{D2BA1186-BDDA-40C5-9166-CED802B10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70184" y="2419778"/>
            <a:ext cx="4181030" cy="403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контейнер,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внутренняя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дверца, разбрызгиватели, фильтры, трубки подачи воды - из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немагнитной нержавеющей стали, стальные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корзины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нейлоновым покрытием, стальные ножки и наружное основание из стали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насосы оснащены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бесшумными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асинхронными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System™: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Spray™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zones,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Turbo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Combi Drying™ -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12,500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Быстрый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(1-24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Safe™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158322" y="2419778"/>
            <a:ext cx="4216636" cy="21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подставка для ножей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заднем ряду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GB" sz="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42 дБ(А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9,2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b="0" i="0" u="none" strike="noStrike" baseline="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DFS344ID.W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i="0" u="none" strike="noStrike" baseline="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Цвет: Белый</a:t>
            </a:r>
            <a:endParaRPr lang="en-GB" sz="105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err="1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Отдельностоящая</a:t>
            </a:r>
            <a:r>
              <a:rPr lang="en-GB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 82 </a:t>
            </a:r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i="0" u="none" strike="noStrike" baseline="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5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06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 </a:t>
            </a:r>
            <a:r>
              <a:rPr lang="en-GB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Turbo Combi Drying™, </a:t>
            </a:r>
            <a:r>
              <a:rPr lang="ru-RU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Steel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™, </a:t>
            </a:r>
            <a:r>
              <a:rPr lang="ru-RU" sz="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Spray</a:t>
            </a: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77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84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710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08A6242-88C6-4416-AAE0-A6133C13E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15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14673D37-7E8D-4696-8436-AD57303AC4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246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61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пары колес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7" name="Picture 36" descr="A picture containing dark, web, night&#10;&#10;Description automatically generated">
            <a:extLst>
              <a:ext uri="{FF2B5EF4-FFF2-40B4-BE49-F238E27FC236}">
                <a16:creationId xmlns:a16="http://schemas.microsoft.com/office/drawing/2014/main" id="{1052B25E-1E2D-4E81-8FDD-41160DDFCD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26" y="4818528"/>
            <a:ext cx="926291" cy="650488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appliance, screenshot&#10;&#10;Description automatically generated">
            <a:extLst>
              <a:ext uri="{FF2B5EF4-FFF2-40B4-BE49-F238E27FC236}">
                <a16:creationId xmlns:a16="http://schemas.microsoft.com/office/drawing/2014/main" id="{660AACD9-B4D4-437B-964F-998B5877B6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03" y="2229750"/>
            <a:ext cx="1747844" cy="1997536"/>
          </a:xfrm>
          <a:prstGeom prst="rect">
            <a:avLst/>
          </a:prstGeom>
        </p:spPr>
      </p:pic>
      <p:pic>
        <p:nvPicPr>
          <p:cNvPr id="5" name="Picture 4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F21FE692-6BF7-429E-BDB5-FD73E4AD02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94" y="295389"/>
            <a:ext cx="1758477" cy="20096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70184" y="2472024"/>
            <a:ext cx="4181030" cy="403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9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98798" y="2466530"/>
            <a:ext cx="4216636" cy="198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подставка для ножей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42 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74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DFS344ID.S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Цвет: </a:t>
            </a:r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Нержавеющая сталь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err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Отдельностоящая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Classic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06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639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42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Spray™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77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84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710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08A6242-88C6-4416-AAE0-A6133C13E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15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14673D37-7E8D-4696-8436-AD57303AC4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246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 пары колес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7" name="Picture 36" descr="A picture containing dark, web, night&#10;&#10;Description automatically generated">
            <a:extLst>
              <a:ext uri="{FF2B5EF4-FFF2-40B4-BE49-F238E27FC236}">
                <a16:creationId xmlns:a16="http://schemas.microsoft.com/office/drawing/2014/main" id="{1052B25E-1E2D-4E81-8FDD-41160DDFCD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26" y="4818528"/>
            <a:ext cx="926291" cy="650488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appliance, screenshot&#10;&#10;Description automatically generated">
            <a:extLst>
              <a:ext uri="{FF2B5EF4-FFF2-40B4-BE49-F238E27FC236}">
                <a16:creationId xmlns:a16="http://schemas.microsoft.com/office/drawing/2014/main" id="{67DDD973-AC68-45CB-B377-3277A230BD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25" y="2220960"/>
            <a:ext cx="1777070" cy="2030937"/>
          </a:xfrm>
          <a:prstGeom prst="rect">
            <a:avLst/>
          </a:prstGeom>
        </p:spPr>
      </p:pic>
      <p:pic>
        <p:nvPicPr>
          <p:cNvPr id="7" name="Picture 6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47E9F3B1-07E0-4957-A705-820C7A2CED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7" y="290196"/>
            <a:ext cx="1745298" cy="19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70184" y="2663617"/>
            <a:ext cx="4181030" cy="428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74944" y="2663617"/>
            <a:ext cx="4216636" cy="1858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подставка для ножей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42 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DFI544D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 82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06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37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42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</a:t>
            </a:r>
            <a:endParaRPr lang="ru-RU" sz="9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77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458B429A-3E82-43E1-A729-276AEFB30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12" y="2264967"/>
            <a:ext cx="1336249" cy="1683522"/>
          </a:xfrm>
          <a:prstGeom prst="rect">
            <a:avLst/>
          </a:prstGeom>
        </p:spPr>
      </p:pic>
      <p:pic>
        <p:nvPicPr>
          <p:cNvPr id="6" name="Picture 5" descr="A picture containing indoor, kitchen, oven, stove&#10;&#10;Description automatically generated">
            <a:extLst>
              <a:ext uri="{FF2B5EF4-FFF2-40B4-BE49-F238E27FC236}">
                <a16:creationId xmlns:a16="http://schemas.microsoft.com/office/drawing/2014/main" id="{7168314F-16F8-470E-B554-6206724E5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33" y="225503"/>
            <a:ext cx="1757644" cy="200873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84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710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08A6242-88C6-4416-AAE0-A6133C13E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15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14673D37-7E8D-4696-8436-AD57303AC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246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 пары колес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7" name="Picture 36" descr="A picture containing dark, web, night&#10;&#10;Description automatically generated">
            <a:extLst>
              <a:ext uri="{FF2B5EF4-FFF2-40B4-BE49-F238E27FC236}">
                <a16:creationId xmlns:a16="http://schemas.microsoft.com/office/drawing/2014/main" id="{1052B25E-1E2D-4E81-8FDD-41160DDFCD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26" y="4818528"/>
            <a:ext cx="926291" cy="650488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70184" y="2273996"/>
            <a:ext cx="4181030" cy="428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 Door Open Drying™ -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 после короткой фазы охлаждения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74944" y="2274009"/>
            <a:ext cx="4216636" cy="21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подставка для ножей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параметры</a:t>
            </a:r>
            <a:endParaRPr lang="ru-RU" sz="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42 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DSD544D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см, </a:t>
            </a:r>
            <a:r>
              <a:rPr lang="ru-RU" sz="1050" dirty="0" err="1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слайдерная</a:t>
            </a:r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дверь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06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42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Auto Door Open Drying™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Spray™</a:t>
            </a:r>
            <a:endParaRPr lang="ru-RU" sz="9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77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458B429A-3E82-43E1-A729-276AEFB30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13" y="2260372"/>
            <a:ext cx="1336249" cy="1683522"/>
          </a:xfrm>
          <a:prstGeom prst="rect">
            <a:avLst/>
          </a:prstGeom>
        </p:spPr>
      </p:pic>
      <p:pic>
        <p:nvPicPr>
          <p:cNvPr id="6" name="Picture 5" descr="A picture containing indoor, kitchen, oven, stove&#10;&#10;Description automatically generated">
            <a:extLst>
              <a:ext uri="{FF2B5EF4-FFF2-40B4-BE49-F238E27FC236}">
                <a16:creationId xmlns:a16="http://schemas.microsoft.com/office/drawing/2014/main" id="{7168314F-16F8-470E-B554-6206724E5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8" y="225503"/>
            <a:ext cx="1757644" cy="200873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84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710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08A6242-88C6-4416-AAE0-A6133C13E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15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 пары колес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7" name="Picture 36" descr="A picture containing dark, web, night&#10;&#10;Description automatically generated">
            <a:extLst>
              <a:ext uri="{FF2B5EF4-FFF2-40B4-BE49-F238E27FC236}">
                <a16:creationId xmlns:a16="http://schemas.microsoft.com/office/drawing/2014/main" id="{1052B25E-1E2D-4E81-8FDD-41160DDFCD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26" y="4818528"/>
            <a:ext cx="926291" cy="650488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DBFA88B3-BFFD-406A-BBA5-1B811468E8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458" y="127653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37204" y="2347799"/>
            <a:ext cx="4181030" cy="428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59042" y="2347799"/>
            <a:ext cx="4216636" cy="198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Instant Lift™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изменяемая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подставка для ножей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ru-RU" sz="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DFI545K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06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628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Spray™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подключение: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управление</a:t>
            </a:r>
            <a:endParaRPr lang="ru-RU" sz="9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77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458B429A-3E82-43E1-A729-276AEFB30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13" y="2269562"/>
            <a:ext cx="1325631" cy="1670145"/>
          </a:xfrm>
          <a:prstGeom prst="rect">
            <a:avLst/>
          </a:prstGeom>
        </p:spPr>
      </p:pic>
      <p:pic>
        <p:nvPicPr>
          <p:cNvPr id="6" name="Picture 5" descr="A picture containing indoor, kitchen, oven, stove&#10;&#10;Description automatically generated">
            <a:extLst>
              <a:ext uri="{FF2B5EF4-FFF2-40B4-BE49-F238E27FC236}">
                <a16:creationId xmlns:a16="http://schemas.microsoft.com/office/drawing/2014/main" id="{7168314F-16F8-470E-B554-6206724E5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8" y="225503"/>
            <a:ext cx="1753049" cy="20034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84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710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964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61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рычаг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Instant Lift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bridge, dark, night&#10;&#10;Description automatically generated">
            <a:extLst>
              <a:ext uri="{FF2B5EF4-FFF2-40B4-BE49-F238E27FC236}">
                <a16:creationId xmlns:a16="http://schemas.microsoft.com/office/drawing/2014/main" id="{90492C43-E681-4FD2-9140-C3B13DA21F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33" y="4864346"/>
            <a:ext cx="835227" cy="586956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3F69FCB-941C-41A4-BF9C-EFDA4D719D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854" y="1273095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F237671-49C1-4C5A-BBD3-DA394476FD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48" y="128306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AB24C5B-E67B-45A7-B49E-074E02C6A1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965" y="127403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56076" y="2540721"/>
            <a:ext cx="4181030" cy="407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гигиеническим стандартам –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УФ очистки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UV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Cleanse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Полноцветный 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TFT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дозирования – оптимальный расход МС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корзина, Нижняя корзина, 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Хрусталь,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Предв.подогрев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Пластик,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Экологичный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Ночной, УФ очистка, Интенсивный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13782" y="2415209"/>
            <a:ext cx="4216636" cy="398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 – навесные фасады без ручек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автоматической дозировки геля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п/м на 25 циклов мойки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 – дистанционное управление и контроль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Instant Lift™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раздвижные держатели тарелок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Раздвижные и складные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переднем ряду, держатель для ваз и бутылок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DFI746U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22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Spray™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открывание: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открывание двери без ручки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 УФ очистки, </a:t>
            </a: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Автоматическая дозировка МС</a:t>
            </a:r>
            <a:endParaRPr lang="ru-RU" sz="9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541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300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28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98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рычаг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Instant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Lift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приборов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F237671-49C1-4C5A-BBD3-DA394476FD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94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AB24C5B-E67B-45A7-B49E-074E02C6A1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82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E27532FB-353B-4B9E-833E-9AB92F2E6B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4" y="2158291"/>
            <a:ext cx="1726018" cy="1972592"/>
          </a:xfrm>
          <a:prstGeom prst="rect">
            <a:avLst/>
          </a:prstGeom>
        </p:spPr>
      </p:pic>
      <p:pic>
        <p:nvPicPr>
          <p:cNvPr id="11" name="Picture 10" descr="A picture containing indoor, kitchen, oven, appliance&#10;&#10;Description automatically generated">
            <a:extLst>
              <a:ext uri="{FF2B5EF4-FFF2-40B4-BE49-F238E27FC236}">
                <a16:creationId xmlns:a16="http://schemas.microsoft.com/office/drawing/2014/main" id="{FE13EFDD-703F-4912-91F5-3147C72BB0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4" y="227751"/>
            <a:ext cx="1757817" cy="2008934"/>
          </a:xfrm>
          <a:prstGeom prst="rect">
            <a:avLst/>
          </a:prstGeom>
        </p:spPr>
      </p:pic>
      <p:pic>
        <p:nvPicPr>
          <p:cNvPr id="29" name="Picture 2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9BAC4CDA-7D79-481A-9B6C-45DFE84F41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1" y="4862331"/>
            <a:ext cx="869611" cy="64394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71B2DAF-CF79-43A5-B64B-B12A8C147B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47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61FFC52-4305-4A78-B284-6F1ECC6446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7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216BCCF7-6895-4F8F-BA99-5166C9356B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035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9C007B68-6E10-4ED0-8BEF-1BB51CB6E3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529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37204" y="2493233"/>
            <a:ext cx="4181030" cy="389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гигиеническим стандартам –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функция УФ очистки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UV Cleanse™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Полноцветный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TFT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дозирования – оптимальный расход МС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 Door Open Drying™ -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 после короткой фазы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охлаждения</a:t>
            </a:r>
            <a:r>
              <a:rPr lang="en-GB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корзина, Нижняя корзина, 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Хрусталь,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Предв.подогрев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Пластик,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45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Экологичный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Ночной, УФ очистка, Интенсивный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301695" y="2493233"/>
            <a:ext cx="4216636" cy="335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 – навесные фасады без ручек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автоматической дозировки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геля для п/м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25 циклов мойки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 – дистанционное управление и контроль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Верхний 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Instant Lift™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держатели тарелок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и 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переднем ряду, держатель для ваз и бутылок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39 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9,2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DSD746U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см, </a:t>
            </a:r>
            <a:r>
              <a:rPr lang="ru-RU" sz="1050" dirty="0" err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слайдерная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дверь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22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77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Auto Door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OpenDrying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™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Spray™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открывание: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открывание двери без ручки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управление,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 УФ очистки,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Автоматическая дозировка МС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541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300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28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920501"/>
            <a:ext cx="1565982" cy="74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рычаг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Instant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Lift™)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38" name="Picture 37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F6513561-5265-4574-8992-7925DFA8D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79" y="4348790"/>
            <a:ext cx="693421" cy="3981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5ED59D-CF19-4D75-8F78-F6358AE181AD}"/>
              </a:ext>
            </a:extLst>
          </p:cNvPr>
          <p:cNvSpPr txBox="1"/>
          <p:nvPr/>
        </p:nvSpPr>
        <p:spPr>
          <a:xfrm>
            <a:off x="1197094" y="43274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AB24C5B-E67B-45A7-B49E-074E02C6A1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82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E27532FB-353B-4B9E-833E-9AB92F2E6B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99" y="2162886"/>
            <a:ext cx="1743283" cy="1992324"/>
          </a:xfrm>
          <a:prstGeom prst="rect">
            <a:avLst/>
          </a:prstGeom>
        </p:spPr>
      </p:pic>
      <p:pic>
        <p:nvPicPr>
          <p:cNvPr id="29" name="Picture 2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9BAC4CDA-7D79-481A-9B6C-45DFE84F41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1" y="4862331"/>
            <a:ext cx="869611" cy="64394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71B2DAF-CF79-43A5-B64B-B12A8C147B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47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61FFC52-4305-4A78-B284-6F1ECC644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7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216BCCF7-6895-4F8F-BA99-5166C9356B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035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9C007B68-6E10-4ED0-8BEF-1BB51CB6E3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529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A picture containing indoor, appliance, oven, kitchen appliance&#10;&#10;Description automatically generated">
            <a:extLst>
              <a:ext uri="{FF2B5EF4-FFF2-40B4-BE49-F238E27FC236}">
                <a16:creationId xmlns:a16="http://schemas.microsoft.com/office/drawing/2014/main" id="{77588D12-CF59-49CA-91C8-9D866F4496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79" y="221877"/>
            <a:ext cx="1755849" cy="2006685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D6F81317-544A-4F51-96E1-EAB4958AC5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458" y="127653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AB879E-501B-4B9F-8262-3A391B946E16}"/>
              </a:ext>
            </a:extLst>
          </p:cNvPr>
          <p:cNvSpPr txBox="1"/>
          <p:nvPr/>
        </p:nvSpPr>
        <p:spPr>
          <a:xfrm>
            <a:off x="2870184" y="2663617"/>
            <a:ext cx="4181030" cy="3816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гигиеническим стандартам –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функция УФ очистки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UV Cleanse™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Полноцветный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TFT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дозирования – оптимальный расход МС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корзина, Нижняя корзина, 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Хрусталь,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Предв.подогрев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Пластик,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45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Экологичный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Ночной, УФ очистка, Интенсивный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256EF-863F-4CFC-9922-BC0EB838F5F2}"/>
              </a:ext>
            </a:extLst>
          </p:cNvPr>
          <p:cNvSpPr txBox="1"/>
          <p:nvPr/>
        </p:nvSpPr>
        <p:spPr>
          <a:xfrm>
            <a:off x="7474944" y="2663617"/>
            <a:ext cx="4216636" cy="3485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 – навесные фасады без ручек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автоматической дозировки геля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п/м на 25 циклов мойки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 – дистанционное управление и контроль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корзинами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Верхняя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Instant Lift™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держатели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тарелок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корзина: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раздельные вставки для чашек и столовых приборов, направляющие на шарикоподшипниках, отдельная подача воды на корзину.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и 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переднем ряду, держатель для ваз и бутылок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DFI747MU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XL 82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4"/>
            <a:ext cx="8443245" cy="122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1289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Spray™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открывание: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открывание двери без ручки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управление,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 УФ очистки,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Автоматическая дозировка МС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541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5836335-C946-40F7-BA68-9441123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300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992D7D-67E4-45F9-A128-6CB326214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28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3284B3C-9D41-4E60-B4B3-C8B4FBB1F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53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DFE66-7587-40BE-8295-C0C4C2720B01}"/>
              </a:ext>
            </a:extLst>
          </p:cNvPr>
          <p:cNvSpPr txBox="1"/>
          <p:nvPr/>
        </p:nvSpPr>
        <p:spPr>
          <a:xfrm>
            <a:off x="1233537" y="4165128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F8024-0D4B-439B-88D6-92B8AEF02A91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CFF826E8-4B76-4D5B-9BE2-5F7CA00000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81" y="5519682"/>
            <a:ext cx="888151" cy="602166"/>
          </a:xfrm>
          <a:prstGeom prst="rect">
            <a:avLst/>
          </a:prstGeom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23079"/>
            <a:ext cx="373061" cy="45672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F237671-49C1-4C5A-BBD3-DA394476FD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94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AB24C5B-E67B-45A7-B49E-074E02C6A1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82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E27532FB-353B-4B9E-833E-9AB92F2E6B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4" y="2162886"/>
            <a:ext cx="1729498" cy="1976570"/>
          </a:xfrm>
          <a:prstGeom prst="rect">
            <a:avLst/>
          </a:prstGeom>
        </p:spPr>
      </p:pic>
      <p:pic>
        <p:nvPicPr>
          <p:cNvPr id="11" name="Picture 10" descr="A picture containing indoor, kitchen, oven, appliance&#10;&#10;Description automatically generated">
            <a:extLst>
              <a:ext uri="{FF2B5EF4-FFF2-40B4-BE49-F238E27FC236}">
                <a16:creationId xmlns:a16="http://schemas.microsoft.com/office/drawing/2014/main" id="{FE13EFDD-703F-4912-91F5-3147C72BB0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5" y="218562"/>
            <a:ext cx="1754730" cy="2005406"/>
          </a:xfrm>
          <a:prstGeom prst="rect">
            <a:avLst/>
          </a:prstGeom>
        </p:spPr>
      </p:pic>
      <p:pic>
        <p:nvPicPr>
          <p:cNvPr id="29" name="Picture 2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9BAC4CDA-7D79-481A-9B6C-45DFE84F41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1" y="4106958"/>
            <a:ext cx="869611" cy="64394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61FFC52-4305-4A78-B284-6F1ECC644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7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216BCCF7-6895-4F8F-BA99-5166C9356B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035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9C007B68-6E10-4ED0-8BEF-1BB51CB6E3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529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32C0E9-0228-4B4B-9A78-2CCB0D99B3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34" y="4905765"/>
            <a:ext cx="862771" cy="5312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AF82A7-057B-4E27-AB38-5D0A1C2D7F9B}"/>
              </a:ext>
            </a:extLst>
          </p:cNvPr>
          <p:cNvSpPr txBox="1"/>
          <p:nvPr/>
        </p:nvSpPr>
        <p:spPr>
          <a:xfrm>
            <a:off x="1236850" y="4884058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Средняя корзина для чашек и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90E34CF-2E37-4FEF-B15F-4B088C4F424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687" y="127220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A picture containing indoor, appliance, oven, kitchen appliance&#10;&#10;Description automatically generated">
            <a:extLst>
              <a:ext uri="{FF2B5EF4-FFF2-40B4-BE49-F238E27FC236}">
                <a16:creationId xmlns:a16="http://schemas.microsoft.com/office/drawing/2014/main" id="{A213FA4A-B53E-4E24-9029-D1D058442F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16" y="225927"/>
            <a:ext cx="1752307" cy="200263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6879-7EC7-49DF-84E6-9BDA868F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12" y="0"/>
            <a:ext cx="9675223" cy="118872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Панели управления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C6D9D0-AD19-4B2A-BDAE-A74D3B4A89BE}"/>
              </a:ext>
            </a:extLst>
          </p:cNvPr>
          <p:cNvSpPr txBox="1">
            <a:spLocks/>
          </p:cNvSpPr>
          <p:nvPr/>
        </p:nvSpPr>
        <p:spPr>
          <a:xfrm>
            <a:off x="246779" y="3368914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DW40.1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FFSTN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7F89F0B-F7AE-4C03-B5FF-2849DAEF1F0C}"/>
              </a:ext>
            </a:extLst>
          </p:cNvPr>
          <p:cNvSpPr txBox="1">
            <a:spLocks/>
          </p:cNvSpPr>
          <p:nvPr/>
        </p:nvSpPr>
        <p:spPr>
          <a:xfrm>
            <a:off x="246779" y="1809593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DW40.2 FFSTN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7E818D0-F837-41BE-8A12-C3CE06CE51BE}"/>
              </a:ext>
            </a:extLst>
          </p:cNvPr>
          <p:cNvSpPr txBox="1">
            <a:spLocks/>
          </p:cNvSpPr>
          <p:nvPr/>
        </p:nvSpPr>
        <p:spPr>
          <a:xfrm>
            <a:off x="6460127" y="1825705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DW60.3 TFT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полноцветный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D9D654-06E0-4D74-B60E-A1FFF302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2167551"/>
            <a:ext cx="4914900" cy="561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91160C-7B1F-4AD9-8C1F-161CD6FB1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723107"/>
            <a:ext cx="4905375" cy="5612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01E6FF-42B5-4EE8-9600-2FF7B80E5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5082870"/>
            <a:ext cx="4914900" cy="750405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FA8AA51-E529-4119-87D0-90060FC1C523}"/>
              </a:ext>
            </a:extLst>
          </p:cNvPr>
          <p:cNvSpPr txBox="1">
            <a:spLocks/>
          </p:cNvSpPr>
          <p:nvPr/>
        </p:nvSpPr>
        <p:spPr>
          <a:xfrm>
            <a:off x="246779" y="4724912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DW40.1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FFSTN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A5B4E6-78E2-49D0-AC7C-282D88E9B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722" y="2167551"/>
            <a:ext cx="4914901" cy="561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7AA18-27EA-4481-9188-2F89E0CB39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722" y="3642001"/>
            <a:ext cx="4799729" cy="5612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25562A-CC29-45F4-841E-50ABD95AD7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722" y="5082870"/>
            <a:ext cx="4855573" cy="649274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1ADBCFB-592B-48BB-A5D0-8F4AFE1149B9}"/>
              </a:ext>
            </a:extLst>
          </p:cNvPr>
          <p:cNvSpPr txBox="1">
            <a:spLocks/>
          </p:cNvSpPr>
          <p:nvPr/>
        </p:nvSpPr>
        <p:spPr>
          <a:xfrm>
            <a:off x="6460127" y="3365149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DW60.2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FFSTN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603E569-68B9-41FF-B679-98AACDAAF87A}"/>
              </a:ext>
            </a:extLst>
          </p:cNvPr>
          <p:cNvSpPr txBox="1">
            <a:spLocks/>
          </p:cNvSpPr>
          <p:nvPr/>
        </p:nvSpPr>
        <p:spPr>
          <a:xfrm>
            <a:off x="6460127" y="4743610"/>
            <a:ext cx="2296396" cy="35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DW60.1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FFSTN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9A16879-7EC7-49DF-84E6-9BDA868F7005}"/>
              </a:ext>
            </a:extLst>
          </p:cNvPr>
          <p:cNvSpPr txBox="1">
            <a:spLocks/>
          </p:cNvSpPr>
          <p:nvPr/>
        </p:nvSpPr>
        <p:spPr>
          <a:xfrm>
            <a:off x="342900" y="640602"/>
            <a:ext cx="10378561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Текущие модели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DW40			  	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модели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DW60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CF059C2-30F6-4978-8BF6-B0900CC76AE8}"/>
              </a:ext>
            </a:extLst>
          </p:cNvPr>
          <p:cNvSpPr txBox="1"/>
          <p:nvPr/>
        </p:nvSpPr>
        <p:spPr>
          <a:xfrm>
            <a:off x="2714001" y="274574"/>
            <a:ext cx="5009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DFI777UXXL</a:t>
            </a:r>
            <a:endParaRPr lang="en-GB" sz="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B2874-98C9-4486-A93D-05EEAE48C81C}"/>
              </a:ext>
            </a:extLst>
          </p:cNvPr>
          <p:cNvSpPr txBox="1"/>
          <p:nvPr/>
        </p:nvSpPr>
        <p:spPr>
          <a:xfrm>
            <a:off x="2729668" y="563707"/>
            <a:ext cx="5009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Навесная фронтальная дверь* 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встраиваемая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50" dirty="0" smtClean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XXL 86 </a:t>
            </a:r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управления и дисплей</a:t>
            </a:r>
            <a:r>
              <a:rPr lang="en-GB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GB" sz="105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D3E79-3821-4A3D-834A-A10BF8005B78}"/>
              </a:ext>
            </a:extLst>
          </p:cNvPr>
          <p:cNvSpPr/>
          <p:nvPr/>
        </p:nvSpPr>
        <p:spPr>
          <a:xfrm>
            <a:off x="2837204" y="1194185"/>
            <a:ext cx="8443245" cy="11613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EF38-192E-4C90-B8C1-ECA67E682AB0}"/>
              </a:ext>
            </a:extLst>
          </p:cNvPr>
          <p:cNvSpPr txBox="1"/>
          <p:nvPr/>
        </p:nvSpPr>
        <p:spPr>
          <a:xfrm>
            <a:off x="2907705" y="1827060"/>
            <a:ext cx="8150553" cy="77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загрузки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сушки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Turbo Combi Drying™,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Металлическая конструкция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 Steel™,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мойки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Spray™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открывание: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открывание двери без ручки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управление,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Гигиена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 УФ очистки, 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Автоматическая дозировка МС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5AB0AC18-940D-4076-AA9D-9BC2E119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60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 descr="A picture containing basket, container, handcart&#10;&#10;Description automatically generated">
            <a:extLst>
              <a:ext uri="{FF2B5EF4-FFF2-40B4-BE49-F238E27FC236}">
                <a16:creationId xmlns:a16="http://schemas.microsoft.com/office/drawing/2014/main" id="{7AB1EF6B-4402-41DE-A10C-9C59F4A36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7" y="6295503"/>
            <a:ext cx="373061" cy="456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32C0E9-0228-4B4B-9A78-2CCB0D99B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7" y="5231679"/>
            <a:ext cx="862771" cy="5312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AF82A7-057B-4E27-AB38-5D0A1C2D7F9B}"/>
              </a:ext>
            </a:extLst>
          </p:cNvPr>
          <p:cNvSpPr txBox="1"/>
          <p:nvPr/>
        </p:nvSpPr>
        <p:spPr>
          <a:xfrm>
            <a:off x="1209690" y="5264304"/>
            <a:ext cx="156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Средняя корзина для чашек и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6CAB4B2-5E0B-4E81-9629-5B4CC0D035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17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AA04D561-0460-414F-9573-FEB56B935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89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ACC256FB-5EEC-4B4B-B867-43DC770CDA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7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7425594E-288E-47D6-B25E-0262DEB1E3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046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474C4A62-1162-45ED-9B42-E10ACBB5FF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532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DBB4F5-D7F9-4501-A160-7FEAF287FB8E}"/>
              </a:ext>
            </a:extLst>
          </p:cNvPr>
          <p:cNvSpPr txBox="1"/>
          <p:nvPr/>
        </p:nvSpPr>
        <p:spPr>
          <a:xfrm>
            <a:off x="2909050" y="2372329"/>
            <a:ext cx="4181030" cy="3816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8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™ : контейнер, внутренняя дверца, разбрызгиватели, фильтры, трубки подачи воды - из немагнитной нержавеющей стали, стальные корзины с нейлоновым покрытием, стальные ножки и наружное основание из стали.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гигиеническим стандартам –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функция УФ очистки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UV Cleanse™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Циркуляционный и сливной насосы оснащены бесшумными асинхронными двигателями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FFSTN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дисплей высокой четкости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Super Cleaning System™: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Интенсивная очистка посуды и камеры машины перед основной мойкой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Spray™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система мойки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разработанная для максимального перекрытия струями пространства моечной камеры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Адаптивные зоны усиленной мойки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zones, c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переключения для мойки кастрюль и сковород, либо ваз и бутылок,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дозирования – оптимальный расход МС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Система сушки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Turbo Combi Drying™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вентиляционная система сушки комбинированная с последующим открыванием двери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на ресурс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12,500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/ Опции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Быстрая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времени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корзина, Нижняя корзина, Гигиена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Ополаскивание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Хрусталь,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Предв.подогрев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Пластик,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Самоочистка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Удаление запахов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//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мойки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45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70°C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Экологичный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Быстрый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Ночной, УФ очистка, Интенсивный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Опции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 открывание двери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Задержка старта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(1-24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46A17F-D2C7-4B0D-8A58-9E462ABD26C2}"/>
              </a:ext>
            </a:extLst>
          </p:cNvPr>
          <p:cNvSpPr txBox="1"/>
          <p:nvPr/>
        </p:nvSpPr>
        <p:spPr>
          <a:xfrm>
            <a:off x="7391789" y="2370427"/>
            <a:ext cx="4216636" cy="360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 / Безопасность</a:t>
            </a:r>
            <a:r>
              <a:rPr lang="en-GB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Light™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индикация состояния и выполнения программ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Нажимное открывание – навесные фасады без ручек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автоматической дозировки геля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п/м на 25 циклов мойки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 – дистанционное управление и контроль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до окончания на дисплее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 Safe™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защиты от протечек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Комплектация </a:t>
            </a:r>
            <a:r>
              <a:rPr lang="ru-RU" sz="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корзинами</a:t>
            </a:r>
            <a:endParaRPr lang="en-US" sz="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Верхний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лоток для столовых приборов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Съемный и регулируемый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Instant Lift™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изменяемая по высоте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винных фужеров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держатели тарелок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корзина: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раздельные вставки для чашек и столовых приборов, направляющие на шарикоподшипниках, отдельная подача воды на корзину.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Нижняя корзина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Exclusive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Раздвижные и складные держатели для тарелок в заднем ряду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складные держатели для тарелок в переднем ряду, держатель для ваз и бутылок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параметры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посуды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энергопотребления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EU)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шума: 38 дБ(А)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энергопотребление на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циклов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кВтч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Среднее потребление воды за цикл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</a:t>
            </a:r>
            <a:r>
              <a:rPr lang="en-US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литров</a:t>
            </a: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Встроенный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антисифон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2E63E9-F8AE-496D-815A-05DE7E3F4E0D}"/>
              </a:ext>
            </a:extLst>
          </p:cNvPr>
          <p:cNvSpPr txBox="1"/>
          <p:nvPr/>
        </p:nvSpPr>
        <p:spPr>
          <a:xfrm>
            <a:off x="1179216" y="4571205"/>
            <a:ext cx="1565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Верхняя корзина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регулируемая по высоте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рычаг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Instant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Lift™)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4E2E8-A316-4567-A3DA-E0F8F9B67A38}"/>
              </a:ext>
            </a:extLst>
          </p:cNvPr>
          <p:cNvSpPr txBox="1"/>
          <p:nvPr/>
        </p:nvSpPr>
        <p:spPr>
          <a:xfrm>
            <a:off x="1193782" y="567918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Нижняя корзина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стальная с нейлоновым покрытием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A picture containing metal, night&#10;&#10;Description automatically generated">
            <a:extLst>
              <a:ext uri="{FF2B5EF4-FFF2-40B4-BE49-F238E27FC236}">
                <a16:creationId xmlns:a16="http://schemas.microsoft.com/office/drawing/2014/main" id="{FF786C73-BDA6-4768-94C8-80083D5004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74" y="5709799"/>
            <a:ext cx="888151" cy="602166"/>
          </a:xfrm>
          <a:prstGeom prst="rect">
            <a:avLst/>
          </a:prstGeom>
        </p:spPr>
      </p:pic>
      <p:pic>
        <p:nvPicPr>
          <p:cNvPr id="44" name="Picture 4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1D14B922-D8D4-4B4F-9206-ADEF61CAFE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28" y="4581661"/>
            <a:ext cx="869611" cy="643947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4D965684-0C04-4FE2-B31F-BC1F0214B3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31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4D3B66A-E1EA-4819-A25D-4DDD5B5C1E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8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34CBC7F-CB8A-45AB-AAC7-A7F46CF855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74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82D69EDC-C026-4E23-868E-882EDB5BCE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03" y="12722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 descr="A picture containing electronics, computer, open&#10;&#10;Description automatically generated">
            <a:extLst>
              <a:ext uri="{FF2B5EF4-FFF2-40B4-BE49-F238E27FC236}">
                <a16:creationId xmlns:a16="http://schemas.microsoft.com/office/drawing/2014/main" id="{9369E35C-C234-4AF1-BBF8-E572F9521E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57" y="4109858"/>
            <a:ext cx="693421" cy="39819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76AC28-2F7B-4C15-8E13-707E72F1ADEF}"/>
              </a:ext>
            </a:extLst>
          </p:cNvPr>
          <p:cNvSpPr txBox="1"/>
          <p:nvPr/>
        </p:nvSpPr>
        <p:spPr>
          <a:xfrm>
            <a:off x="1171967" y="4140166"/>
            <a:ext cx="156598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Съемный и регулируемый по высоте лоток для столовых приборов</a:t>
            </a:r>
            <a:endParaRPr lang="en-GB" sz="80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6C26A11C-88D6-4106-A7F8-E09A4FD5AA4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9" y="2401281"/>
            <a:ext cx="1716372" cy="1961569"/>
          </a:xfrm>
          <a:prstGeom prst="rect">
            <a:avLst/>
          </a:prstGeom>
        </p:spPr>
      </p:pic>
      <p:pic>
        <p:nvPicPr>
          <p:cNvPr id="23" name="Picture 22" descr="A picture containing indoor, kitchen, oven, appliance&#10;&#10;Description automatically generated">
            <a:extLst>
              <a:ext uri="{FF2B5EF4-FFF2-40B4-BE49-F238E27FC236}">
                <a16:creationId xmlns:a16="http://schemas.microsoft.com/office/drawing/2014/main" id="{917C3AC0-8BAC-4A42-BA1D-FC19251B763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2" y="303314"/>
            <a:ext cx="1770212" cy="20231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45D4229-F33A-4341-BD0C-04C5F7555F84}"/>
              </a:ext>
            </a:extLst>
          </p:cNvPr>
          <p:cNvSpPr txBox="1"/>
          <p:nvPr/>
        </p:nvSpPr>
        <p:spPr>
          <a:xfrm>
            <a:off x="1193782" y="6303161"/>
            <a:ext cx="156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Съемная корзина для столовых приборов</a:t>
            </a:r>
            <a:endParaRPr lang="en-GB" sz="800" b="0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0332" y="6223193"/>
            <a:ext cx="439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- навесная дверь в комплект поставки посудомоечной машины не входит, приобретается отдельно у производителя кухонной мебели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925" y="771105"/>
            <a:ext cx="4984436" cy="2834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 моделей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DW40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DW60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56016"/>
              </p:ext>
            </p:extLst>
          </p:nvPr>
        </p:nvGraphicFramePr>
        <p:xfrm>
          <a:off x="1089742" y="1815834"/>
          <a:ext cx="6959600" cy="26308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3019">
                  <a:extLst>
                    <a:ext uri="{9D8B030D-6E8A-4147-A177-3AD203B41FA5}">
                      <a16:colId xmlns:a16="http://schemas.microsoft.com/office/drawing/2014/main" val="3411831429"/>
                    </a:ext>
                  </a:extLst>
                </a:gridCol>
                <a:gridCol w="125625">
                  <a:extLst>
                    <a:ext uri="{9D8B030D-6E8A-4147-A177-3AD203B41FA5}">
                      <a16:colId xmlns:a16="http://schemas.microsoft.com/office/drawing/2014/main" val="2889998590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699023707"/>
                    </a:ext>
                  </a:extLst>
                </a:gridCol>
                <a:gridCol w="609322">
                  <a:extLst>
                    <a:ext uri="{9D8B030D-6E8A-4147-A177-3AD203B41FA5}">
                      <a16:colId xmlns:a16="http://schemas.microsoft.com/office/drawing/2014/main" val="1730264909"/>
                    </a:ext>
                  </a:extLst>
                </a:gridCol>
                <a:gridCol w="609322">
                  <a:extLst>
                    <a:ext uri="{9D8B030D-6E8A-4147-A177-3AD203B41FA5}">
                      <a16:colId xmlns:a16="http://schemas.microsoft.com/office/drawing/2014/main" val="2935575897"/>
                    </a:ext>
                  </a:extLst>
                </a:gridCol>
                <a:gridCol w="253884">
                  <a:extLst>
                    <a:ext uri="{9D8B030D-6E8A-4147-A177-3AD203B41FA5}">
                      <a16:colId xmlns:a16="http://schemas.microsoft.com/office/drawing/2014/main" val="3500317664"/>
                    </a:ext>
                  </a:extLst>
                </a:gridCol>
                <a:gridCol w="1262171">
                  <a:extLst>
                    <a:ext uri="{9D8B030D-6E8A-4147-A177-3AD203B41FA5}">
                      <a16:colId xmlns:a16="http://schemas.microsoft.com/office/drawing/2014/main" val="2662969980"/>
                    </a:ext>
                  </a:extLst>
                </a:gridCol>
                <a:gridCol w="108804">
                  <a:extLst>
                    <a:ext uri="{9D8B030D-6E8A-4147-A177-3AD203B41FA5}">
                      <a16:colId xmlns:a16="http://schemas.microsoft.com/office/drawing/2014/main" val="675378778"/>
                    </a:ext>
                  </a:extLst>
                </a:gridCol>
                <a:gridCol w="1421751">
                  <a:extLst>
                    <a:ext uri="{9D8B030D-6E8A-4147-A177-3AD203B41FA5}">
                      <a16:colId xmlns:a16="http://schemas.microsoft.com/office/drawing/2014/main" val="405820651"/>
                    </a:ext>
                  </a:extLst>
                </a:gridCol>
              </a:tblGrid>
              <a:tr h="138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ассортимента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</a:t>
                      </a:r>
                      <a:r>
                        <a:rPr lang="ru-RU" sz="11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ассортимент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983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632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72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артикул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артикул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480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736718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DFS244IB.W/1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739406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DFS344ID.W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49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736719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DFS244IB.S/1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739531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DFS344ID.S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00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DFI433B/1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739485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DFI544D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13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DSD433B/1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739487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DSD544D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680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DFI444B/1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739490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DFI545K 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835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DFI644B/1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739523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DFI746U 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34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DSD644B/1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739525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DSD746U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84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DFI645MB/1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739526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DFI747MU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701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736486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DFI676GXXL/1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739403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DFI777UXXL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782162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182396" y="2934929"/>
            <a:ext cx="774291" cy="112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5177" y="5429017"/>
            <a:ext cx="929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модельного ряда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DW40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DW60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 с ФЕВРАЛЯ 2023 по мере распродажи моделей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old, several&#10;&#10;Description automatically generated">
            <a:extLst>
              <a:ext uri="{FF2B5EF4-FFF2-40B4-BE49-F238E27FC236}">
                <a16:creationId xmlns:a16="http://schemas.microsoft.com/office/drawing/2014/main" id="{FFA8EA39-B0A2-4CD7-9646-7AFED46F8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D8175-7DCC-47D1-A274-D0A7C494DB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816" y="445494"/>
            <a:ext cx="1239165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960" y="1809687"/>
            <a:ext cx="5161800" cy="29476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УФ очистки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последнего полоскания вода дезинфицируется ультрафиолетовыми лучами и убивает микроорганизмы.</a:t>
            </a:r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– лидирующая позиция на рынке по уменьшению числа бактерий и микробов при мойке.</a:t>
            </a:r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b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УФ очистки в комбинации с программами Интенсивная или Гигиена уничтожает до 99,999% бактерий,</a:t>
            </a:r>
            <a:r>
              <a:rPr lang="ru-RU" sz="1100" b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грибков и вирусов (Протестировано в соответствии со стандартом </a:t>
            </a:r>
            <a:r>
              <a:rPr lang="en-GB" sz="1100" b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QB/T 5133-2017)</a:t>
            </a:r>
            <a:endParaRPr lang="en-GB" sz="1100" b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Режим УФ очистки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также работать в комбинации с программами мойки на низкой температуре, такими как программа ЭКО. Так что вы можете вместе с уничтожением бактерий также экономить электроэнергию.</a:t>
            </a:r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Режим УФ очистки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удлиняет программу примерно на 15-20 минут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и Гигиена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indoor, light&#10;&#10;Description automatically generated">
            <a:extLst>
              <a:ext uri="{FF2B5EF4-FFF2-40B4-BE49-F238E27FC236}">
                <a16:creationId xmlns:a16="http://schemas.microsoft.com/office/drawing/2014/main" id="{82981D08-6B84-4030-8E90-69CB6259F7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85" y="1562470"/>
            <a:ext cx="1978296" cy="36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2736" y="2253570"/>
            <a:ext cx="6004374" cy="19660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самоочистки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программа очищает контейнер, систему разбрызгивателей и трубки, циркуляционный насос и нагревательный элемент.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Регулярное использование программы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самоочистки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удаляет запахи, обеспечивает гигиеничность мойки посуды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выполнении программы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самоочистки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автоматическая дозировка моющих средств будет отключена.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5783A70-6767-454E-8503-DFB77282E0B3}"/>
              </a:ext>
            </a:extLst>
          </p:cNvPr>
          <p:cNvSpPr txBox="1">
            <a:spLocks/>
          </p:cNvSpPr>
          <p:nvPr/>
        </p:nvSpPr>
        <p:spPr>
          <a:xfrm>
            <a:off x="4710118" y="4595361"/>
            <a:ext cx="3882820" cy="1667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1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663" indent="-3846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программы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мойка при высокой температуре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(70° C).</a:t>
            </a:r>
          </a:p>
          <a:p>
            <a:pPr>
              <a:lnSpc>
                <a:spcPct val="100000"/>
              </a:lnSpc>
              <a:defRPr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Последнее ополаскивание при высокой температуре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(70° C).</a:t>
            </a:r>
          </a:p>
          <a:p>
            <a:pPr>
              <a:lnSpc>
                <a:spcPct val="100000"/>
              </a:lnSpc>
              <a:defRPr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последнем ополаскивании максимальная температура поддерживается в течение 3-х минут для обеспечения функции дезинфекции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Сушка не выполняется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2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indoor, kitchen appliance, stove&#10;&#10;Description automatically generated">
            <a:extLst>
              <a:ext uri="{FF2B5EF4-FFF2-40B4-BE49-F238E27FC236}">
                <a16:creationId xmlns:a16="http://schemas.microsoft.com/office/drawing/2014/main" id="{554A0EA2-9AE0-4805-9A20-6845641EE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"/>
          <a:stretch/>
        </p:blipFill>
        <p:spPr>
          <a:xfrm>
            <a:off x="574766" y="2115102"/>
            <a:ext cx="3238187" cy="3215655"/>
          </a:xfrm>
          <a:prstGeom prst="ellips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и Гигиена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6028" y="1757033"/>
            <a:ext cx="4779408" cy="31764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удаления запахов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выполнении этой функции активируется вентилятор установленный в дверце,  который используется при сушке посуды.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Вентилятор кратковременно включается два раза в час для снижения влажности в камере и удаления запахов от грязной посуды.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доступна на всех моделях с  системой сушки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Turbo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Combi Drying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удаления запахов устанавливается через меню программ и активно в течение 72 часов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Sanitation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UV light kills 99,99 % of bacteria 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D38C0AF-53A3-44BC-A88A-419E0E3E96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08" y="1660124"/>
            <a:ext cx="3817398" cy="38173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и Гигиена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845" y="1634080"/>
            <a:ext cx="5161800" cy="31054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Адаптивный ЭКО режим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подстройка параметров цикла мойки для максимальной экономии расхода электричества и воды.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Регулировка происходит по показаниям сенсора чистоты воды, который измеряет количество загрязнений в воде в процессе мойки.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обеспечивает наиболее экономный расход воды и электричества без компромиссов к результату мойки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 воды 7.5 литров при мойке с двумя циклами ополаскивания в свежей воде.</a:t>
            </a:r>
            <a:endParaRPr lang="en-GB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rock, outdoor, rocky, stone&#10;&#10;Description automatically generated">
            <a:extLst>
              <a:ext uri="{FF2B5EF4-FFF2-40B4-BE49-F238E27FC236}">
                <a16:creationId xmlns:a16="http://schemas.microsoft.com/office/drawing/2014/main" id="{502DA996-CD5E-4E86-9D57-5FC1AF33E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62" y="1660123"/>
            <a:ext cx="3169329" cy="31693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и Гигиена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70041A9-822D-4F2E-9BE0-5A4F91B2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011" y="2476869"/>
            <a:ext cx="3506680" cy="378868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0686DB3-34C2-4E29-AA9E-4BB9506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4968" y="2462799"/>
            <a:ext cx="5397539" cy="291706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дозирование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дозирования м/с, рассчитанное на 30 циклов мойки 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литра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Разработано для использования гелей для п/м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Традиционный диспенсер для порошков/таблеток также оставлен в конструкции машины для гибкости использования потребителями.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 оптимального объема дозирования м/с в зависимости от загрязненности посуды, жесткости воды, программы мойки для предотвращения избыточного объема м/с.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676387-E765-46E8-B43C-E1A8CFF6D747}"/>
              </a:ext>
            </a:extLst>
          </p:cNvPr>
          <p:cNvCxnSpPr>
            <a:cxnSpLocks/>
          </p:cNvCxnSpPr>
          <p:nvPr/>
        </p:nvCxnSpPr>
        <p:spPr>
          <a:xfrm flipV="1">
            <a:off x="1832636" y="1818509"/>
            <a:ext cx="0" cy="1306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2196F-B7D5-43DD-BADD-52627D7A421C}"/>
              </a:ext>
            </a:extLst>
          </p:cNvPr>
          <p:cNvCxnSpPr>
            <a:cxnSpLocks/>
          </p:cNvCxnSpPr>
          <p:nvPr/>
        </p:nvCxnSpPr>
        <p:spPr>
          <a:xfrm flipV="1">
            <a:off x="2559828" y="2214696"/>
            <a:ext cx="0" cy="1078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32FE1E9-C7C6-48EC-85A9-EB3B66823336}"/>
              </a:ext>
            </a:extLst>
          </p:cNvPr>
          <p:cNvSpPr txBox="1">
            <a:spLocks/>
          </p:cNvSpPr>
          <p:nvPr/>
        </p:nvSpPr>
        <p:spPr>
          <a:xfrm>
            <a:off x="1025631" y="1487173"/>
            <a:ext cx="5976060" cy="33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Диспенсер автоматического дозирования для мойки гелем для п/м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03CB4E9-D3B8-4FF5-9214-ECE1C5C401D7}"/>
              </a:ext>
            </a:extLst>
          </p:cNvPr>
          <p:cNvSpPr txBox="1">
            <a:spLocks/>
          </p:cNvSpPr>
          <p:nvPr/>
        </p:nvSpPr>
        <p:spPr>
          <a:xfrm>
            <a:off x="1851793" y="1868699"/>
            <a:ext cx="7422836" cy="33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Стандартный диспенсер для порошка/таблеток  и ополаскивателя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59D40-3654-46A8-88BA-C796473D6DBE}"/>
              </a:ext>
            </a:extLst>
          </p:cNvPr>
          <p:cNvSpPr txBox="1">
            <a:spLocks/>
          </p:cNvSpPr>
          <p:nvPr/>
        </p:nvSpPr>
        <p:spPr>
          <a:xfrm>
            <a:off x="893421" y="425145"/>
            <a:ext cx="9675223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marL="0" lvl="1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KO">
      <a:majorFont>
        <a:latin typeface="Helvetica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Arial Nova Light" panose="020B03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KO Appliances ny.potx" id="{2EC04407-4310-4A26-B19A-9DA1DF111EE7}" vid="{9B99A692-31D1-4B88-AB70-67BA295A1DC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5677D2144F847B378EA2DD753FA26" ma:contentTypeVersion="13" ma:contentTypeDescription="Ustvari nov dokument." ma:contentTypeScope="" ma:versionID="9ef23071e1062de90056d8c0fe32e6da">
  <xsd:schema xmlns:xsd="http://www.w3.org/2001/XMLSchema" xmlns:xs="http://www.w3.org/2001/XMLSchema" xmlns:p="http://schemas.microsoft.com/office/2006/metadata/properties" xmlns:ns3="1d6c688e-3950-4a0c-bf43-8f527a8e3fc7" xmlns:ns4="87295cfb-be5a-420c-9171-35e57d14f4c9" targetNamespace="http://schemas.microsoft.com/office/2006/metadata/properties" ma:root="true" ma:fieldsID="88f0a448aa8d451233b4729ed99568dd" ns3:_="" ns4:_="">
    <xsd:import namespace="1d6c688e-3950-4a0c-bf43-8f527a8e3fc7"/>
    <xsd:import namespace="87295cfb-be5a-420c-9171-35e57d14f4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c688e-3950-4a0c-bf43-8f527a8e3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95cfb-be5a-420c-9171-35e57d14f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38F2F-7862-49D7-8EA9-6BE5C1EA80B6}">
  <ds:schemaRefs>
    <ds:schemaRef ds:uri="1d6c688e-3950-4a0c-bf43-8f527a8e3fc7"/>
    <ds:schemaRef ds:uri="87295cfb-be5a-420c-9171-35e57d14f4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C1F06-9AF6-46E1-8732-005195C75EBB}">
  <ds:schemaRefs>
    <ds:schemaRef ds:uri="http://purl.org/dc/elements/1.1/"/>
    <ds:schemaRef ds:uri="1d6c688e-3950-4a0c-bf43-8f527a8e3fc7"/>
    <ds:schemaRef ds:uri="87295cfb-be5a-420c-9171-35e57d14f4c9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1A7C38-1600-4A56-B23E-529D2F603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ASKO Appliances ny</Template>
  <TotalTime>18996</TotalTime>
  <Words>5824</Words>
  <Application>Microsoft Office PowerPoint</Application>
  <PresentationFormat>Широкоэкранный</PresentationFormat>
  <Paragraphs>709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Arial Nova</vt:lpstr>
      <vt:lpstr>Arial Nova Light</vt:lpstr>
      <vt:lpstr>Calibri</vt:lpstr>
      <vt:lpstr>Helvetica LT Std Light</vt:lpstr>
      <vt:lpstr>Office Theme</vt:lpstr>
      <vt:lpstr>Новый ассортимент  посудомоечных машин ASKO</vt:lpstr>
      <vt:lpstr>Новая платформа DW60</vt:lpstr>
      <vt:lpstr>Новые функции и изменения</vt:lpstr>
      <vt:lpstr>Панели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Модельный ряд DW60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Bo.Peter.Andersson@asko.com</dc:creator>
  <cp:lastModifiedBy>Dmitry Zelenin</cp:lastModifiedBy>
  <cp:revision>146</cp:revision>
  <dcterms:created xsi:type="dcterms:W3CDTF">2020-04-24T07:13:38Z</dcterms:created>
  <dcterms:modified xsi:type="dcterms:W3CDTF">2023-01-24T08:27:09Z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0x0101005065677D2144F847B378EA2DD753FA26</vt:lpwstr>
  </property>
</Properties>
</file>