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  <p:sldMasterId id="2147483704" r:id="rId3"/>
  </p:sldMasterIdLst>
  <p:notesMasterIdLst>
    <p:notesMasterId r:id="rId14"/>
  </p:notesMasterIdLst>
  <p:sldIdLst>
    <p:sldId id="257" r:id="rId4"/>
    <p:sldId id="548" r:id="rId5"/>
    <p:sldId id="549" r:id="rId6"/>
    <p:sldId id="551" r:id="rId7"/>
    <p:sldId id="552" r:id="rId8"/>
    <p:sldId id="553" r:id="rId9"/>
    <p:sldId id="554" r:id="rId10"/>
    <p:sldId id="555" r:id="rId11"/>
    <p:sldId id="556" r:id="rId12"/>
    <p:sldId id="558" r:id="rId13"/>
  </p:sldIdLst>
  <p:sldSz cx="12190413" cy="6859588"/>
  <p:notesSz cx="6735763" cy="9866313"/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3143" autoAdjust="0"/>
  </p:normalViewPr>
  <p:slideViewPr>
    <p:cSldViewPr>
      <p:cViewPr varScale="1">
        <p:scale>
          <a:sx n="111" d="100"/>
          <a:sy n="111" d="100"/>
        </p:scale>
        <p:origin x="474" y="114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96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D5A63-AC5E-4C6A-9BFE-BF4EDA4AABB9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2A4A7-63A4-4736-8259-7D33DD7C5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2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9224-BCCF-8646-860C-A1632AA4D66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7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ole_TEST_1705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3" y="8742"/>
            <a:ext cx="12190414" cy="6876816"/>
          </a:xfrm>
          <a:prstGeom prst="rect">
            <a:avLst/>
          </a:prstGeom>
        </p:spPr>
        <p:txBody>
          <a:bodyPr lIns="136527" tIns="68264" rIns="136527" bIns="68264"/>
          <a:lstStyle/>
          <a:p>
            <a:endParaRPr lang="en-GB" dirty="0"/>
          </a:p>
        </p:txBody>
      </p:sp>
      <p:sp>
        <p:nvSpPr>
          <p:cNvPr id="12" name="Rektangel 11" hidden="1"/>
          <p:cNvSpPr/>
          <p:nvPr userDrawn="1"/>
        </p:nvSpPr>
        <p:spPr>
          <a:xfrm>
            <a:off x="6058702" y="615812"/>
            <a:ext cx="5684097" cy="560676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527" tIns="68264" rIns="136527" bIns="68264" rtlCol="0" anchor="ctr"/>
          <a:lstStyle/>
          <a:p>
            <a:pPr algn="ctr" defTabSz="1365437"/>
            <a:endParaRPr lang="en-GB" sz="2700">
              <a:solidFill>
                <a:prstClr val="white"/>
              </a:solidFill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652871" y="6422400"/>
            <a:ext cx="965074" cy="247180"/>
          </a:xfrm>
        </p:spPr>
        <p:txBody>
          <a:bodyPr/>
          <a:lstStyle/>
          <a:p>
            <a:fld id="{73AE6D13-8850-46BD-A2F1-E13466CA0EA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2022-09-08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61859" y="6422399"/>
            <a:ext cx="2590463" cy="236063"/>
          </a:xfr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328572" y="404501"/>
            <a:ext cx="10514231" cy="892899"/>
          </a:xfrm>
          <a:prstGeom prst="rect">
            <a:avLst/>
          </a:prstGeom>
        </p:spPr>
        <p:txBody>
          <a:bodyPr vert="horz" lIns="136527" tIns="68264" rIns="136527" bIns="68264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4"/>
          </p:nvPr>
        </p:nvSpPr>
        <p:spPr>
          <a:xfrm>
            <a:off x="328575" y="1297403"/>
            <a:ext cx="5657898" cy="671670"/>
          </a:xfrm>
          <a:prstGeom prst="rect">
            <a:avLst/>
          </a:prstGeom>
        </p:spPr>
        <p:txBody>
          <a:bodyPr lIns="136527" tIns="68264" rIns="136527" bIns="68264">
            <a:normAutofit/>
          </a:bodyPr>
          <a:lstStyle>
            <a:lvl1pPr marL="0" indent="0">
              <a:buNone/>
              <a:defRPr sz="3600"/>
            </a:lvl1pPr>
            <a:lvl2pPr marL="682718" indent="0">
              <a:buNone/>
              <a:defRPr/>
            </a:lvl2pPr>
            <a:lvl3pPr marL="1365437" indent="0">
              <a:buNone/>
              <a:defRPr/>
            </a:lvl3pPr>
            <a:lvl4pPr marL="2048153" indent="0">
              <a:buNone/>
              <a:defRPr/>
            </a:lvl4pPr>
            <a:lvl5pPr marL="2730872" indent="0">
              <a:buNone/>
              <a:defRPr/>
            </a:lvl5pPr>
          </a:lstStyle>
          <a:p>
            <a:pPr lvl="0"/>
            <a:r>
              <a:rPr lang="sv-SE" dirty="0"/>
              <a:t>Klicka här för att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7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07">
          <p15:clr>
            <a:srgbClr val="FBAE40"/>
          </p15:clr>
        </p15:guide>
        <p15:guide id="3" pos="4005">
          <p15:clr>
            <a:srgbClr val="FBAE40"/>
          </p15:clr>
        </p15:guide>
        <p15:guide id="4" pos="739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ole_TEST_1705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3" y="-17228"/>
            <a:ext cx="12190414" cy="6876816"/>
          </a:xfrm>
          <a:prstGeom prst="rect">
            <a:avLst/>
          </a:prstGeom>
        </p:spPr>
        <p:txBody>
          <a:bodyPr lIns="136527" tIns="68264" rIns="136527" bIns="68264"/>
          <a:lstStyle/>
          <a:p>
            <a:endParaRPr lang="en-GB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4"/>
          </p:nvPr>
        </p:nvSpPr>
        <p:spPr>
          <a:xfrm>
            <a:off x="201988" y="1325872"/>
            <a:ext cx="5657898" cy="671670"/>
          </a:xfrm>
          <a:prstGeom prst="rect">
            <a:avLst/>
          </a:prstGeom>
        </p:spPr>
        <p:txBody>
          <a:bodyPr lIns="136527" tIns="68264" rIns="136527" bIns="68264">
            <a:normAutofit/>
          </a:bodyPr>
          <a:lstStyle>
            <a:lvl1pPr marL="0" indent="0">
              <a:buNone/>
              <a:defRPr sz="3600"/>
            </a:lvl1pPr>
            <a:lvl2pPr marL="682718" indent="0">
              <a:buNone/>
              <a:defRPr/>
            </a:lvl2pPr>
            <a:lvl3pPr marL="1365437" indent="0">
              <a:buNone/>
              <a:defRPr/>
            </a:lvl3pPr>
            <a:lvl4pPr marL="2048153" indent="0">
              <a:buNone/>
              <a:defRPr/>
            </a:lvl4pPr>
            <a:lvl5pPr marL="2730872" indent="0">
              <a:buNone/>
              <a:defRPr/>
            </a:lvl5pPr>
          </a:lstStyle>
          <a:p>
            <a:pPr lvl="0"/>
            <a:r>
              <a:rPr lang="sv-SE" dirty="0"/>
              <a:t>Klicka här för att</a:t>
            </a:r>
            <a:endParaRPr lang="en-GB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201995" y="1"/>
            <a:ext cx="5657899" cy="1325870"/>
          </a:xfrm>
          <a:prstGeom prst="rect">
            <a:avLst/>
          </a:prstGeom>
        </p:spPr>
        <p:txBody>
          <a:bodyPr lIns="136527" tIns="68264" rIns="136527" bIns="68264" anchor="b"/>
          <a:lstStyle>
            <a:lvl1pPr>
              <a:defRPr>
                <a:latin typeface="Helvetica LT Std Light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8" name="WhiteRectangle"/>
          <p:cNvSpPr>
            <a:spLocks noGrp="1"/>
          </p:cNvSpPr>
          <p:nvPr>
            <p:ph sz="quarter" idx="17"/>
          </p:nvPr>
        </p:nvSpPr>
        <p:spPr>
          <a:xfrm>
            <a:off x="6061881" y="796051"/>
            <a:ext cx="5662933" cy="540616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136527" tIns="68264" rIns="136527" bIns="68264"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12" name="Rektangel 11" hidden="1"/>
          <p:cNvSpPr/>
          <p:nvPr userDrawn="1"/>
        </p:nvSpPr>
        <p:spPr>
          <a:xfrm>
            <a:off x="6058702" y="615812"/>
            <a:ext cx="5684097" cy="560676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527" tIns="68264" rIns="136527" bIns="68264" rtlCol="0" anchor="ctr"/>
          <a:lstStyle/>
          <a:p>
            <a:pPr algn="ctr" defTabSz="1365437"/>
            <a:endParaRPr lang="en-GB" sz="2700">
              <a:solidFill>
                <a:prstClr val="white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5"/>
          </p:nvPr>
        </p:nvSpPr>
        <p:spPr>
          <a:xfrm>
            <a:off x="6394685" y="1127390"/>
            <a:ext cx="4495113" cy="563693"/>
          </a:xfrm>
          <a:prstGeom prst="rect">
            <a:avLst/>
          </a:prstGeom>
        </p:spPr>
        <p:txBody>
          <a:bodyPr vert="horz" wrap="square" lIns="136527" tIns="68264" rIns="136527" bIns="68264" rtlCol="0" anchor="ctr">
            <a:normAutofit/>
          </a:bodyPr>
          <a:lstStyle>
            <a:lvl1pPr marL="0" indent="0">
              <a:buNone/>
              <a:defRPr lang="sv-SE" sz="3600" dirty="0" smtClean="0">
                <a:latin typeface="Helvetica LT Std Light"/>
              </a:defRPr>
            </a:lvl1pPr>
            <a:lvl2pPr>
              <a:defRPr lang="sv-SE" sz="2700" dirty="0" smtClean="0">
                <a:latin typeface="+mn-lt"/>
              </a:defRPr>
            </a:lvl2pPr>
            <a:lvl3pPr>
              <a:defRPr lang="sv-SE" sz="2700" dirty="0" smtClean="0">
                <a:latin typeface="+mn-lt"/>
              </a:defRPr>
            </a:lvl3pPr>
            <a:lvl4pPr>
              <a:defRPr lang="sv-SE" dirty="0" smtClean="0">
                <a:latin typeface="+mn-lt"/>
              </a:defRPr>
            </a:lvl4pPr>
            <a:lvl5pPr>
              <a:defRPr lang="en-GB" dirty="0">
                <a:latin typeface="+mn-lt"/>
              </a:defRPr>
            </a:lvl5pPr>
          </a:lstStyle>
          <a:p>
            <a:pPr marL="0" lvl="0"/>
            <a:r>
              <a:rPr lang="sv-SE" dirty="0"/>
              <a:t>Klicka här för att ändra</a:t>
            </a:r>
            <a:endParaRPr lang="en-GB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6"/>
          </p:nvPr>
        </p:nvSpPr>
        <p:spPr>
          <a:xfrm>
            <a:off x="6394683" y="1783182"/>
            <a:ext cx="4633309" cy="4129935"/>
          </a:xfrm>
          <a:prstGeom prst="rect">
            <a:avLst/>
          </a:prstGeom>
        </p:spPr>
        <p:txBody>
          <a:bodyPr vert="horz" wrap="square" lIns="136527" tIns="68264" rIns="136527" bIns="68264" rtlCol="0" anchor="b">
            <a:noAutofit/>
          </a:bodyPr>
          <a:lstStyle>
            <a:lvl1pPr marL="0" indent="0">
              <a:lnSpc>
                <a:spcPts val="3285"/>
              </a:lnSpc>
              <a:buNone/>
              <a:defRPr lang="sv-SE" sz="2100" smtClean="0"/>
            </a:lvl1pPr>
            <a:lvl2pPr marL="341358" indent="0">
              <a:buNone/>
              <a:defRPr lang="sv-SE" sz="2700" smtClean="0">
                <a:latin typeface="+mn-lt"/>
              </a:defRPr>
            </a:lvl2pPr>
            <a:lvl3pPr marL="1024077" indent="0">
              <a:buNone/>
              <a:defRPr lang="sv-SE" sz="2700" smtClean="0">
                <a:latin typeface="+mn-lt"/>
              </a:defRPr>
            </a:lvl3pPr>
            <a:lvl4pPr marL="1706795" indent="0">
              <a:buNone/>
              <a:defRPr lang="sv-SE" smtClean="0">
                <a:latin typeface="+mn-lt"/>
              </a:defRPr>
            </a:lvl4pPr>
            <a:lvl5pPr marL="2389512" indent="0">
              <a:buNone/>
              <a:defRPr lang="en-GB">
                <a:latin typeface="+mn-lt"/>
              </a:defRPr>
            </a:lvl5pPr>
          </a:lstStyle>
          <a:p>
            <a:pPr marL="0" lvl="0">
              <a:lnSpc>
                <a:spcPts val="2987"/>
              </a:lnSpc>
              <a:spcAft>
                <a:spcPts val="1792"/>
              </a:spcAft>
            </a:pPr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652871" y="6422400"/>
            <a:ext cx="965074" cy="247180"/>
          </a:xfrm>
        </p:spPr>
        <p:txBody>
          <a:bodyPr/>
          <a:lstStyle/>
          <a:p>
            <a:fld id="{73AE6D13-8850-46BD-A2F1-E13466CA0EA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2022-09-08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61859" y="6422399"/>
            <a:ext cx="2590463" cy="236063"/>
          </a:xfr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tängKryss">
            <a:hlinkClick r:id="" action="ppaction://noaction"/>
          </p:cNvPr>
          <p:cNvSpPr/>
          <p:nvPr userDrawn="1"/>
        </p:nvSpPr>
        <p:spPr>
          <a:xfrm flipH="1">
            <a:off x="11284598" y="863800"/>
            <a:ext cx="324568" cy="361294"/>
          </a:xfrm>
          <a:prstGeom prst="mathMultiply">
            <a:avLst>
              <a:gd name="adj1" fmla="val 600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527" tIns="68264" rIns="136527" bIns="68264" rtlCol="0" anchor="ctr"/>
          <a:lstStyle/>
          <a:p>
            <a:pPr algn="ctr" defTabSz="1365437"/>
            <a:endParaRPr lang="en-GB" sz="27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07">
          <p15:clr>
            <a:srgbClr val="FBAE40"/>
          </p15:clr>
        </p15:guide>
        <p15:guide id="3" pos="4005">
          <p15:clr>
            <a:srgbClr val="FBAE40"/>
          </p15:clr>
        </p15:guide>
        <p15:guide id="4" pos="73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73998" y="860811"/>
            <a:ext cx="10643976" cy="820460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z="3800">
                <a:latin typeface="Helvetica LT Std Light" pitchFamily="34" charset="0"/>
              </a:defRPr>
            </a:lvl1pPr>
          </a:lstStyle>
          <a:p>
            <a:r>
              <a:rPr lang="sv-SE" dirty="0" smtClean="0"/>
              <a:t>Huvudrubrik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73998" y="2177648"/>
            <a:ext cx="5219626" cy="3773681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z="1900">
                <a:latin typeface="Helvetica LT Std Light" pitchFamily="34" charset="0"/>
              </a:defRPr>
            </a:lvl1pPr>
            <a:lvl2pPr>
              <a:defRPr sz="1900">
                <a:latin typeface="Helvetica LT Std Light" pitchFamily="34" charset="0"/>
              </a:defRPr>
            </a:lvl2pPr>
            <a:lvl3pPr>
              <a:defRPr sz="1900">
                <a:latin typeface="Helvetica LT Std Light" pitchFamily="34" charset="0"/>
              </a:defRPr>
            </a:lvl3pPr>
            <a:lvl4pPr>
              <a:defRPr sz="1900">
                <a:latin typeface="Helvetica LT Std Light" pitchFamily="34" charset="0"/>
              </a:defRPr>
            </a:lvl4pPr>
            <a:lvl5pPr>
              <a:defRPr sz="1900">
                <a:latin typeface="Helvetica LT Std Light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773995" y="585926"/>
            <a:ext cx="7933445" cy="363061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 sz="2100">
                <a:latin typeface="Helvetica LT Std Light" pitchFamily="34" charset="0"/>
              </a:defRPr>
            </a:lvl1pPr>
          </a:lstStyle>
          <a:p>
            <a:pPr lvl="0"/>
            <a:r>
              <a:rPr lang="sv-SE" dirty="0" smtClean="0"/>
              <a:t>Förrubrik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773999" y="6106383"/>
            <a:ext cx="5141444" cy="511853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 sz="1400" i="1">
                <a:latin typeface="Helvetica LT Std Light" pitchFamily="34" charset="0"/>
              </a:defRPr>
            </a:lvl1pPr>
            <a:lvl2pPr marL="544203" indent="0">
              <a:buNone/>
              <a:defRPr/>
            </a:lvl2pPr>
            <a:lvl3pPr marL="1088407" indent="0">
              <a:buNone/>
              <a:defRPr/>
            </a:lvl3pPr>
            <a:lvl4pPr marL="1632610" indent="0">
              <a:buNone/>
              <a:defRPr/>
            </a:lvl4pPr>
            <a:lvl5pPr marL="2176813" indent="0">
              <a:buNone/>
              <a:defRPr/>
            </a:lvl5pPr>
          </a:lstStyle>
          <a:p>
            <a:pPr lvl="0"/>
            <a:r>
              <a:rPr lang="sv-SE" dirty="0" err="1" smtClean="0"/>
              <a:t>Models</a:t>
            </a:r>
            <a:r>
              <a:rPr lang="sv-SE" dirty="0" smtClean="0"/>
              <a:t>:</a:t>
            </a:r>
          </a:p>
          <a:p>
            <a:pPr lvl="0"/>
            <a:r>
              <a:rPr lang="sv-SE" dirty="0" smtClean="0"/>
              <a:t>Patented by ASKO</a:t>
            </a:r>
            <a:endParaRPr lang="sv-SE" dirty="0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2"/>
          </p:nvPr>
        </p:nvSpPr>
        <p:spPr>
          <a:xfrm>
            <a:off x="6275101" y="2177647"/>
            <a:ext cx="5144946" cy="3767329"/>
          </a:xfrm>
          <a:prstGeom prst="rect">
            <a:avLst/>
          </a:prstGeom>
        </p:spPr>
        <p:txBody>
          <a:bodyPr lIns="108850" tIns="54425" rIns="108850" bIns="54425"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73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281035"/>
            <a:ext cx="12190413" cy="29751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19050" rtlCol="0" anchor="ctr">
            <a:spAutoFit/>
          </a:bodyPr>
          <a:lstStyle/>
          <a:p>
            <a:pPr marL="0" marR="0" indent="0" algn="ctr" defTabSz="41275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Shape 2"/>
          <p:cNvSpPr/>
          <p:nvPr userDrawn="1"/>
        </p:nvSpPr>
        <p:spPr>
          <a:xfrm>
            <a:off x="156348" y="153230"/>
            <a:ext cx="11878085" cy="6553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pic>
        <p:nvPicPr>
          <p:cNvPr id="7" name="pasted-image-small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089" y="399360"/>
            <a:ext cx="1123981" cy="22098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55975" y="1631081"/>
            <a:ext cx="8998716" cy="932069"/>
          </a:xfrm>
          <a:prstGeom prst="rect">
            <a:avLst/>
          </a:prstGeom>
        </p:spPr>
        <p:txBody>
          <a:bodyPr lIns="45720" tIns="22860" rIns="45720" bIns="22860" anchor="b"/>
          <a:lstStyle>
            <a:lvl1pPr marL="0" indent="0" algn="l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GB" dirty="0" smtClean="0"/>
              <a:t>Headline</a:t>
            </a:r>
            <a:endParaRPr lang="en-US" dirty="0" smtClean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55975" y="2728836"/>
            <a:ext cx="8998716" cy="2499157"/>
          </a:xfrm>
          <a:prstGeom prst="rect">
            <a:avLst/>
          </a:prstGeom>
        </p:spPr>
        <p:txBody>
          <a:bodyPr lIns="45720" tIns="22860" rIns="45720" bIns="22860" anchor="t"/>
          <a:lstStyle>
            <a:lvl1pPr marL="0" indent="0" algn="l"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en-GB" dirty="0" smtClean="0"/>
              <a:t>Headline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68370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7" userDrawn="1">
          <p15:clr>
            <a:srgbClr val="FBAE40"/>
          </p15:clr>
        </p15:guide>
        <p15:guide id="2" pos="14801">
          <p15:clr>
            <a:srgbClr val="FBAE40"/>
          </p15:clr>
        </p15:guide>
        <p15:guide id="3" orient="horz" pos="65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ole_TEST_1705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2" y="8742"/>
            <a:ext cx="12190414" cy="6876816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GB" dirty="0"/>
          </a:p>
        </p:txBody>
      </p:sp>
      <p:sp>
        <p:nvSpPr>
          <p:cNvPr id="12" name="Rektangel 11" hidden="1"/>
          <p:cNvSpPr/>
          <p:nvPr userDrawn="1"/>
        </p:nvSpPr>
        <p:spPr>
          <a:xfrm>
            <a:off x="6058702" y="615811"/>
            <a:ext cx="5684097" cy="560676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652871" y="6422400"/>
            <a:ext cx="965074" cy="247179"/>
          </a:xfrm>
        </p:spPr>
        <p:txBody>
          <a:bodyPr/>
          <a:lstStyle/>
          <a:p>
            <a:fld id="{73AE6D13-8850-46BD-A2F1-E13466CA0EA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2022-09-08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61859" y="6422398"/>
            <a:ext cx="2590463" cy="236063"/>
          </a:xfr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328571" y="404499"/>
            <a:ext cx="10514231" cy="892899"/>
          </a:xfrm>
          <a:prstGeom prst="rect">
            <a:avLst/>
          </a:prstGeom>
        </p:spPr>
        <p:txBody>
          <a:bodyPr vert="horz" lIns="121917" tIns="60958" rIns="121917" bIns="60958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4"/>
          </p:nvPr>
        </p:nvSpPr>
        <p:spPr>
          <a:xfrm>
            <a:off x="328574" y="1297403"/>
            <a:ext cx="5657898" cy="671669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 dirty="0"/>
              <a:t>Klicka här för att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13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07">
          <p15:clr>
            <a:srgbClr val="FBAE40"/>
          </p15:clr>
        </p15:guide>
        <p15:guide id="3" pos="4005">
          <p15:clr>
            <a:srgbClr val="FBAE40"/>
          </p15:clr>
        </p15:guide>
        <p15:guide id="4" pos="739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ole_TEST_1705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2" y="-17228"/>
            <a:ext cx="12190414" cy="6876816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GB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4"/>
          </p:nvPr>
        </p:nvSpPr>
        <p:spPr>
          <a:xfrm>
            <a:off x="201988" y="1325872"/>
            <a:ext cx="5657898" cy="671669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 dirty="0"/>
              <a:t>Klicka här för att</a:t>
            </a:r>
            <a:endParaRPr lang="en-GB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201992" y="1"/>
            <a:ext cx="5657899" cy="1325870"/>
          </a:xfrm>
          <a:prstGeom prst="rect">
            <a:avLst/>
          </a:prstGeom>
        </p:spPr>
        <p:txBody>
          <a:bodyPr lIns="121917" tIns="60958" rIns="121917" bIns="60958" anchor="b"/>
          <a:lstStyle>
            <a:lvl1pPr>
              <a:defRPr>
                <a:latin typeface="Helvetica LT Std Light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8" name="WhiteRectangle"/>
          <p:cNvSpPr>
            <a:spLocks noGrp="1"/>
          </p:cNvSpPr>
          <p:nvPr>
            <p:ph sz="quarter" idx="17"/>
          </p:nvPr>
        </p:nvSpPr>
        <p:spPr>
          <a:xfrm>
            <a:off x="6061879" y="796051"/>
            <a:ext cx="5662933" cy="540616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121917" tIns="60958" rIns="121917" bIns="60958"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12" name="Rektangel 11" hidden="1"/>
          <p:cNvSpPr/>
          <p:nvPr userDrawn="1"/>
        </p:nvSpPr>
        <p:spPr>
          <a:xfrm>
            <a:off x="6058702" y="615811"/>
            <a:ext cx="5684097" cy="560676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5"/>
          </p:nvPr>
        </p:nvSpPr>
        <p:spPr>
          <a:xfrm>
            <a:off x="6394684" y="1127389"/>
            <a:ext cx="4495113" cy="563693"/>
          </a:xfrm>
          <a:prstGeom prst="rect">
            <a:avLst/>
          </a:prstGeom>
        </p:spPr>
        <p:txBody>
          <a:bodyPr vert="horz" wrap="square" lIns="121917" tIns="60958" rIns="121917" bIns="60958" rtlCol="0" anchor="ctr">
            <a:normAutofit/>
          </a:bodyPr>
          <a:lstStyle>
            <a:lvl1pPr marL="0" indent="0">
              <a:buNone/>
              <a:defRPr lang="sv-SE" sz="3200" dirty="0" smtClean="0">
                <a:latin typeface="Helvetica LT Std Light"/>
              </a:defRPr>
            </a:lvl1pPr>
            <a:lvl2pPr>
              <a:defRPr lang="sv-SE" sz="2400" dirty="0" smtClean="0">
                <a:latin typeface="+mn-lt"/>
              </a:defRPr>
            </a:lvl2pPr>
            <a:lvl3pPr>
              <a:defRPr lang="sv-SE" sz="2400" dirty="0" smtClean="0">
                <a:latin typeface="+mn-lt"/>
              </a:defRPr>
            </a:lvl3pPr>
            <a:lvl4pPr>
              <a:defRPr lang="sv-SE" dirty="0" smtClean="0">
                <a:latin typeface="+mn-lt"/>
              </a:defRPr>
            </a:lvl4pPr>
            <a:lvl5pPr>
              <a:defRPr lang="en-GB" dirty="0">
                <a:latin typeface="+mn-lt"/>
              </a:defRPr>
            </a:lvl5pPr>
          </a:lstStyle>
          <a:p>
            <a:pPr marL="0" lvl="0"/>
            <a:r>
              <a:rPr lang="sv-SE" dirty="0"/>
              <a:t>Klicka här för att ändra</a:t>
            </a:r>
            <a:endParaRPr lang="en-GB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6"/>
          </p:nvPr>
        </p:nvSpPr>
        <p:spPr>
          <a:xfrm>
            <a:off x="6394683" y="1783180"/>
            <a:ext cx="4633309" cy="4129935"/>
          </a:xfrm>
          <a:prstGeom prst="rect">
            <a:avLst/>
          </a:prstGeom>
        </p:spPr>
        <p:txBody>
          <a:bodyPr vert="horz" wrap="square" lIns="121917" tIns="60958" rIns="121917" bIns="60958" rtlCol="0" anchor="b">
            <a:noAutofit/>
          </a:bodyPr>
          <a:lstStyle>
            <a:lvl1pPr marL="0" indent="0">
              <a:lnSpc>
                <a:spcPts val="2933"/>
              </a:lnSpc>
              <a:buNone/>
              <a:defRPr lang="sv-SE" sz="1900" smtClean="0"/>
            </a:lvl1pPr>
            <a:lvl2pPr marL="304792" indent="0">
              <a:buNone/>
              <a:defRPr lang="sv-SE" sz="2400" smtClean="0">
                <a:latin typeface="+mn-lt"/>
              </a:defRPr>
            </a:lvl2pPr>
            <a:lvl3pPr marL="914377" indent="0">
              <a:buNone/>
              <a:defRPr lang="sv-SE" sz="2400" smtClean="0">
                <a:latin typeface="+mn-lt"/>
              </a:defRPr>
            </a:lvl3pPr>
            <a:lvl4pPr marL="1523962" indent="0">
              <a:buNone/>
              <a:defRPr lang="sv-SE" smtClean="0">
                <a:latin typeface="+mn-lt"/>
              </a:defRPr>
            </a:lvl4pPr>
            <a:lvl5pPr marL="2133547" indent="0">
              <a:buNone/>
              <a:defRPr lang="en-GB">
                <a:latin typeface="+mn-lt"/>
              </a:defRPr>
            </a:lvl5pPr>
          </a:lstStyle>
          <a:p>
            <a:pPr marL="0" lvl="0">
              <a:lnSpc>
                <a:spcPts val="2667"/>
              </a:lnSpc>
              <a:spcAft>
                <a:spcPts val="1600"/>
              </a:spcAft>
            </a:pPr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652871" y="6422400"/>
            <a:ext cx="965074" cy="247179"/>
          </a:xfrm>
        </p:spPr>
        <p:txBody>
          <a:bodyPr/>
          <a:lstStyle/>
          <a:p>
            <a:fld id="{73AE6D13-8850-46BD-A2F1-E13466CA0EA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2022-09-08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61859" y="6422398"/>
            <a:ext cx="2590463" cy="236063"/>
          </a:xfr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tängKryss">
            <a:hlinkClick r:id="" action="ppaction://noaction"/>
          </p:cNvPr>
          <p:cNvSpPr/>
          <p:nvPr userDrawn="1"/>
        </p:nvSpPr>
        <p:spPr>
          <a:xfrm flipH="1">
            <a:off x="11284598" y="863800"/>
            <a:ext cx="324568" cy="361294"/>
          </a:xfrm>
          <a:prstGeom prst="mathMultiply">
            <a:avLst>
              <a:gd name="adj1" fmla="val 600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9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07">
          <p15:clr>
            <a:srgbClr val="FBAE40"/>
          </p15:clr>
        </p15:guide>
        <p15:guide id="3" pos="4005">
          <p15:clr>
            <a:srgbClr val="FBAE40"/>
          </p15:clr>
        </p15:guide>
        <p15:guide id="4" pos="739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ole_TEST_1705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2" y="8742"/>
            <a:ext cx="12190414" cy="6876816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GB" dirty="0"/>
          </a:p>
        </p:txBody>
      </p:sp>
      <p:sp>
        <p:nvSpPr>
          <p:cNvPr id="12" name="Rektangel 11" hidden="1"/>
          <p:cNvSpPr/>
          <p:nvPr userDrawn="1"/>
        </p:nvSpPr>
        <p:spPr>
          <a:xfrm>
            <a:off x="6058702" y="615811"/>
            <a:ext cx="5684097" cy="560676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652871" y="6422400"/>
            <a:ext cx="965074" cy="247179"/>
          </a:xfrm>
        </p:spPr>
        <p:txBody>
          <a:bodyPr/>
          <a:lstStyle/>
          <a:p>
            <a:fld id="{73AE6D13-8850-46BD-A2F1-E13466CA0EA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2022-09-08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61859" y="6422398"/>
            <a:ext cx="2590463" cy="236063"/>
          </a:xfr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328571" y="404499"/>
            <a:ext cx="10514231" cy="892899"/>
          </a:xfrm>
          <a:prstGeom prst="rect">
            <a:avLst/>
          </a:prstGeom>
        </p:spPr>
        <p:txBody>
          <a:bodyPr vert="horz" lIns="121917" tIns="60958" rIns="121917" bIns="60958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4"/>
          </p:nvPr>
        </p:nvSpPr>
        <p:spPr>
          <a:xfrm>
            <a:off x="328574" y="1297403"/>
            <a:ext cx="5657898" cy="671669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 dirty="0"/>
              <a:t>Klicka här för att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1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07">
          <p15:clr>
            <a:srgbClr val="FBAE40"/>
          </p15:clr>
        </p15:guide>
        <p15:guide id="3" pos="4005">
          <p15:clr>
            <a:srgbClr val="FBAE40"/>
          </p15:clr>
        </p15:guide>
        <p15:guide id="4" pos="739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ole_TEST_1705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2" y="-17228"/>
            <a:ext cx="12190414" cy="6876816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GB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4"/>
          </p:nvPr>
        </p:nvSpPr>
        <p:spPr>
          <a:xfrm>
            <a:off x="201988" y="1325872"/>
            <a:ext cx="5657898" cy="671669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 dirty="0"/>
              <a:t>Klicka här för att</a:t>
            </a:r>
            <a:endParaRPr lang="en-GB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201992" y="1"/>
            <a:ext cx="5657899" cy="1325870"/>
          </a:xfrm>
          <a:prstGeom prst="rect">
            <a:avLst/>
          </a:prstGeom>
        </p:spPr>
        <p:txBody>
          <a:bodyPr lIns="121917" tIns="60958" rIns="121917" bIns="60958" anchor="b"/>
          <a:lstStyle>
            <a:lvl1pPr>
              <a:defRPr>
                <a:latin typeface="Helvetica LT Std Light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8" name="WhiteRectangle"/>
          <p:cNvSpPr>
            <a:spLocks noGrp="1"/>
          </p:cNvSpPr>
          <p:nvPr>
            <p:ph sz="quarter" idx="17"/>
          </p:nvPr>
        </p:nvSpPr>
        <p:spPr>
          <a:xfrm>
            <a:off x="6061879" y="796051"/>
            <a:ext cx="5662933" cy="540616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121917" tIns="60958" rIns="121917" bIns="60958"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12" name="Rektangel 11" hidden="1"/>
          <p:cNvSpPr/>
          <p:nvPr userDrawn="1"/>
        </p:nvSpPr>
        <p:spPr>
          <a:xfrm>
            <a:off x="6058702" y="615811"/>
            <a:ext cx="5684097" cy="560676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5"/>
          </p:nvPr>
        </p:nvSpPr>
        <p:spPr>
          <a:xfrm>
            <a:off x="6394684" y="1127389"/>
            <a:ext cx="4495113" cy="563693"/>
          </a:xfrm>
          <a:prstGeom prst="rect">
            <a:avLst/>
          </a:prstGeom>
        </p:spPr>
        <p:txBody>
          <a:bodyPr vert="horz" wrap="square" lIns="121917" tIns="60958" rIns="121917" bIns="60958" rtlCol="0" anchor="ctr">
            <a:normAutofit/>
          </a:bodyPr>
          <a:lstStyle>
            <a:lvl1pPr marL="0" indent="0">
              <a:buNone/>
              <a:defRPr lang="sv-SE" sz="3200" dirty="0" smtClean="0">
                <a:latin typeface="Helvetica LT Std Light"/>
              </a:defRPr>
            </a:lvl1pPr>
            <a:lvl2pPr>
              <a:defRPr lang="sv-SE" sz="2400" dirty="0" smtClean="0">
                <a:latin typeface="+mn-lt"/>
              </a:defRPr>
            </a:lvl2pPr>
            <a:lvl3pPr>
              <a:defRPr lang="sv-SE" sz="2400" dirty="0" smtClean="0">
                <a:latin typeface="+mn-lt"/>
              </a:defRPr>
            </a:lvl3pPr>
            <a:lvl4pPr>
              <a:defRPr lang="sv-SE" dirty="0" smtClean="0">
                <a:latin typeface="+mn-lt"/>
              </a:defRPr>
            </a:lvl4pPr>
            <a:lvl5pPr>
              <a:defRPr lang="en-GB" dirty="0">
                <a:latin typeface="+mn-lt"/>
              </a:defRPr>
            </a:lvl5pPr>
          </a:lstStyle>
          <a:p>
            <a:pPr marL="0" lvl="0"/>
            <a:r>
              <a:rPr lang="sv-SE" dirty="0"/>
              <a:t>Klicka här för att ändra</a:t>
            </a:r>
            <a:endParaRPr lang="en-GB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6"/>
          </p:nvPr>
        </p:nvSpPr>
        <p:spPr>
          <a:xfrm>
            <a:off x="6394683" y="1783180"/>
            <a:ext cx="4633309" cy="4129935"/>
          </a:xfrm>
          <a:prstGeom prst="rect">
            <a:avLst/>
          </a:prstGeom>
        </p:spPr>
        <p:txBody>
          <a:bodyPr vert="horz" wrap="square" lIns="121917" tIns="60958" rIns="121917" bIns="60958" rtlCol="0" anchor="b">
            <a:noAutofit/>
          </a:bodyPr>
          <a:lstStyle>
            <a:lvl1pPr marL="0" indent="0">
              <a:lnSpc>
                <a:spcPts val="2933"/>
              </a:lnSpc>
              <a:buNone/>
              <a:defRPr lang="sv-SE" sz="1900" smtClean="0"/>
            </a:lvl1pPr>
            <a:lvl2pPr marL="304792" indent="0">
              <a:buNone/>
              <a:defRPr lang="sv-SE" sz="2400" smtClean="0">
                <a:latin typeface="+mn-lt"/>
              </a:defRPr>
            </a:lvl2pPr>
            <a:lvl3pPr marL="914377" indent="0">
              <a:buNone/>
              <a:defRPr lang="sv-SE" sz="2400" smtClean="0">
                <a:latin typeface="+mn-lt"/>
              </a:defRPr>
            </a:lvl3pPr>
            <a:lvl4pPr marL="1523962" indent="0">
              <a:buNone/>
              <a:defRPr lang="sv-SE" smtClean="0">
                <a:latin typeface="+mn-lt"/>
              </a:defRPr>
            </a:lvl4pPr>
            <a:lvl5pPr marL="2133547" indent="0">
              <a:buNone/>
              <a:defRPr lang="en-GB">
                <a:latin typeface="+mn-lt"/>
              </a:defRPr>
            </a:lvl5pPr>
          </a:lstStyle>
          <a:p>
            <a:pPr marL="0" lvl="0">
              <a:lnSpc>
                <a:spcPts val="2667"/>
              </a:lnSpc>
              <a:spcAft>
                <a:spcPts val="1600"/>
              </a:spcAft>
            </a:pPr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652871" y="6422400"/>
            <a:ext cx="965074" cy="247179"/>
          </a:xfrm>
        </p:spPr>
        <p:txBody>
          <a:bodyPr/>
          <a:lstStyle/>
          <a:p>
            <a:fld id="{73AE6D13-8850-46BD-A2F1-E13466CA0EA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2022-09-08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61859" y="6422398"/>
            <a:ext cx="2590463" cy="236063"/>
          </a:xfr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tängKryss">
            <a:hlinkClick r:id="" action="ppaction://noaction"/>
          </p:cNvPr>
          <p:cNvSpPr/>
          <p:nvPr userDrawn="1"/>
        </p:nvSpPr>
        <p:spPr>
          <a:xfrm flipH="1">
            <a:off x="11284598" y="863800"/>
            <a:ext cx="324568" cy="361294"/>
          </a:xfrm>
          <a:prstGeom prst="mathMultiply">
            <a:avLst>
              <a:gd name="adj1" fmla="val 600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07">
          <p15:clr>
            <a:srgbClr val="FBAE40"/>
          </p15:clr>
        </p15:guide>
        <p15:guide id="3" pos="4005">
          <p15:clr>
            <a:srgbClr val="FBAE40"/>
          </p15:clr>
        </p15:guide>
        <p15:guide id="4" pos="739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69889" y="71703"/>
            <a:ext cx="12038036" cy="6716184"/>
          </a:xfrm>
          <a:prstGeom prst="rect">
            <a:avLst/>
          </a:prstGeom>
          <a:ln w="304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T Std Light"/>
                <a:ea typeface="Helvetica LT Std Light"/>
                <a:cs typeface="Helvetica LT Std Light"/>
                <a:sym typeface="Helvetica LT Std Light"/>
              </a:defRPr>
            </a:pPr>
            <a:endParaRPr sz="3200">
              <a:solidFill>
                <a:srgbClr val="FFFFFF"/>
              </a:solidFill>
              <a:latin typeface="Helvetica LT Std Light"/>
              <a:ea typeface="Helvetica LT Std Light"/>
              <a:cs typeface="Helvetica LT Std Light"/>
              <a:sym typeface="Helvetica LT Std Light"/>
            </a:endParaRPr>
          </a:p>
        </p:txBody>
      </p:sp>
      <p:pic>
        <p:nvPicPr>
          <p:cNvPr id="17" name="image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089" y="399361"/>
            <a:ext cx="1123982" cy="22098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/>
          <p:nvPr/>
        </p:nvSpPr>
        <p:spPr>
          <a:xfrm>
            <a:off x="484902" y="622449"/>
            <a:ext cx="1768754" cy="4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825500">
              <a:defRPr sz="5000">
                <a:latin typeface="Helvetica LT Std Light"/>
                <a:ea typeface="Helvetica LT Std Light"/>
                <a:cs typeface="Helvetica LT Std Light"/>
                <a:sym typeface="Helvetica LT Std Light"/>
              </a:defRPr>
            </a:lvl1pPr>
          </a:lstStyle>
          <a:p>
            <a:pPr>
              <a:defRPr sz="1800"/>
            </a:pPr>
            <a:r>
              <a:rPr sz="2500">
                <a:solidFill>
                  <a:prstClr val="black"/>
                </a:solidFill>
              </a:rPr>
              <a:t>FULL PAGE</a:t>
            </a:r>
          </a:p>
        </p:txBody>
      </p:sp>
      <p:sp>
        <p:nvSpPr>
          <p:cNvPr id="19" name="Shape 19"/>
          <p:cNvSpPr/>
          <p:nvPr/>
        </p:nvSpPr>
        <p:spPr>
          <a:xfrm>
            <a:off x="1" y="0"/>
            <a:ext cx="12190413" cy="68595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LT Std Light"/>
                <a:ea typeface="Helvetica LT Std Light"/>
                <a:cs typeface="Helvetica LT Std Light"/>
                <a:sym typeface="Helvetica LT Std Light"/>
              </a:defRPr>
            </a:pPr>
            <a:endParaRPr sz="3200">
              <a:solidFill>
                <a:srgbClr val="FFFFFF"/>
              </a:solidFill>
              <a:latin typeface="Helvetica LT Std Light"/>
              <a:ea typeface="Helvetica LT Std Light"/>
              <a:cs typeface="Helvetica LT Std Light"/>
              <a:sym typeface="Helvetica LT Std Light"/>
            </a:endParaRPr>
          </a:p>
        </p:txBody>
      </p:sp>
      <p:sp>
        <p:nvSpPr>
          <p:cNvPr id="20" name="Shape 20"/>
          <p:cNvSpPr/>
          <p:nvPr userDrawn="1"/>
        </p:nvSpPr>
        <p:spPr>
          <a:xfrm>
            <a:off x="156349" y="153231"/>
            <a:ext cx="11878087" cy="6553131"/>
          </a:xfrm>
          <a:prstGeom prst="rect">
            <a:avLst/>
          </a:prstGeom>
          <a:solidFill>
            <a:srgbClr val="E2E2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latin typeface="Helvetica LT Std Light"/>
                <a:ea typeface="Helvetica LT Std Light"/>
                <a:cs typeface="Helvetica LT Std Light"/>
                <a:sym typeface="Helvetica LT Std Light"/>
              </a:defRPr>
            </a:pPr>
            <a:endParaRPr sz="3200">
              <a:solidFill>
                <a:prstClr val="black"/>
              </a:solidFill>
              <a:latin typeface="Helvetica LT Std Light"/>
              <a:ea typeface="Helvetica LT Std Light"/>
              <a:cs typeface="Helvetica LT Std Light"/>
              <a:sym typeface="Helvetica LT Std Light"/>
            </a:endParaRPr>
          </a:p>
        </p:txBody>
      </p:sp>
      <p:pic>
        <p:nvPicPr>
          <p:cNvPr id="21" name="image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089" y="399361"/>
            <a:ext cx="1123982" cy="2209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764567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52871" y="6422400"/>
            <a:ext cx="965074" cy="247180"/>
          </a:xfrm>
          <a:prstGeom prst="rect">
            <a:avLst/>
          </a:prstGeom>
        </p:spPr>
        <p:txBody>
          <a:bodyPr vert="horz" lIns="136527" tIns="68264" rIns="136527" bIns="6826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Helvetica LT Std Light" panose="020B0403020202020204" pitchFamily="34" charset="0"/>
              </a:defRPr>
            </a:lvl1pPr>
          </a:lstStyle>
          <a:p>
            <a:pPr defTabSz="1365437"/>
            <a:fld id="{73AE6D13-8850-46BD-A2F1-E13466CA0EA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1365437"/>
              <a:t>2022-09-08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61859" y="6422399"/>
            <a:ext cx="2590463" cy="236063"/>
          </a:xfrm>
          <a:prstGeom prst="rect">
            <a:avLst/>
          </a:prstGeom>
        </p:spPr>
        <p:txBody>
          <a:bodyPr vert="horz" lIns="136527" tIns="68264" rIns="136527" bIns="6826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Helvetica LT Std Light" panose="020B0403020202020204" pitchFamily="34" charset="0"/>
              </a:defRPr>
            </a:lvl1pPr>
          </a:lstStyle>
          <a:p>
            <a:pPr defTabSz="1365437"/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-smal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094" y="399361"/>
            <a:ext cx="1123980" cy="2209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574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4" r:id="rId3"/>
    <p:sldLayoutId id="2147483715" r:id="rId4"/>
  </p:sldLayoutIdLst>
  <p:txStyles>
    <p:titleStyle>
      <a:lvl1pPr algn="l" defTabSz="1365437" rtl="0" eaLnBrk="1" latinLnBrk="0" hangingPunct="1">
        <a:lnSpc>
          <a:spcPct val="90000"/>
        </a:lnSpc>
        <a:spcBef>
          <a:spcPct val="0"/>
        </a:spcBef>
        <a:buNone/>
        <a:defRPr sz="6700" kern="1200">
          <a:solidFill>
            <a:schemeClr val="tx1"/>
          </a:solidFill>
          <a:latin typeface="Helvetica LT Std Light" panose="020B0403020202020204" pitchFamily="34" charset="0"/>
          <a:ea typeface="+mj-ea"/>
          <a:cs typeface="+mj-cs"/>
        </a:defRPr>
      </a:lvl1pPr>
    </p:titleStyle>
    <p:bodyStyle>
      <a:lvl1pPr marL="426699" indent="-426699" algn="l" defTabSz="1365437" rtl="0" eaLnBrk="1" latinLnBrk="0" hangingPunct="1">
        <a:lnSpc>
          <a:spcPct val="90000"/>
        </a:lnSpc>
        <a:spcBef>
          <a:spcPts val="1493"/>
        </a:spcBef>
        <a:buSzPct val="15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 LT Std Light" panose="020B0403020202020204" pitchFamily="34" charset="0"/>
          <a:ea typeface="+mn-ea"/>
          <a:cs typeface="+mn-cs"/>
        </a:defRPr>
      </a:lvl1pPr>
      <a:lvl2pPr marL="938737" indent="-256019" algn="l" defTabSz="1365437" rtl="0" eaLnBrk="1" latinLnBrk="0" hangingPunct="1">
        <a:lnSpc>
          <a:spcPct val="90000"/>
        </a:lnSpc>
        <a:spcBef>
          <a:spcPts val="747"/>
        </a:spcBef>
        <a:buSzPct val="150000"/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Helvetica LT Std Light" panose="020B0403020202020204" pitchFamily="34" charset="0"/>
          <a:ea typeface="+mn-ea"/>
          <a:cs typeface="+mn-cs"/>
        </a:defRPr>
      </a:lvl2pPr>
      <a:lvl3pPr marL="1706795" indent="-341358" algn="l" defTabSz="1365437" rtl="0" eaLnBrk="1" latinLnBrk="0" hangingPunct="1">
        <a:lnSpc>
          <a:spcPct val="90000"/>
        </a:lnSpc>
        <a:spcBef>
          <a:spcPts val="747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89512" indent="-341358" algn="l" defTabSz="1365437" rtl="0" eaLnBrk="1" latinLnBrk="0" hangingPunct="1">
        <a:lnSpc>
          <a:spcPct val="90000"/>
        </a:lnSpc>
        <a:spcBef>
          <a:spcPts val="7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72230" indent="-341358" algn="l" defTabSz="1365437" rtl="0" eaLnBrk="1" latinLnBrk="0" hangingPunct="1">
        <a:lnSpc>
          <a:spcPct val="90000"/>
        </a:lnSpc>
        <a:spcBef>
          <a:spcPts val="7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54947" indent="-341358" algn="l" defTabSz="1365437" rtl="0" eaLnBrk="1" latinLnBrk="0" hangingPunct="1">
        <a:lnSpc>
          <a:spcPct val="90000"/>
        </a:lnSpc>
        <a:spcBef>
          <a:spcPts val="7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37666" indent="-341358" algn="l" defTabSz="1365437" rtl="0" eaLnBrk="1" latinLnBrk="0" hangingPunct="1">
        <a:lnSpc>
          <a:spcPct val="90000"/>
        </a:lnSpc>
        <a:spcBef>
          <a:spcPts val="7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384" indent="-341358" algn="l" defTabSz="1365437" rtl="0" eaLnBrk="1" latinLnBrk="0" hangingPunct="1">
        <a:lnSpc>
          <a:spcPct val="90000"/>
        </a:lnSpc>
        <a:spcBef>
          <a:spcPts val="7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02" indent="-341358" algn="l" defTabSz="1365437" rtl="0" eaLnBrk="1" latinLnBrk="0" hangingPunct="1">
        <a:lnSpc>
          <a:spcPct val="90000"/>
        </a:lnSpc>
        <a:spcBef>
          <a:spcPts val="7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654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2718" algn="l" defTabSz="13654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5437" algn="l" defTabSz="13654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8153" algn="l" defTabSz="13654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0872" algn="l" defTabSz="13654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13589" algn="l" defTabSz="13654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96308" algn="l" defTabSz="13654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79025" algn="l" defTabSz="13654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61743" algn="l" defTabSz="13654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52871" y="6422400"/>
            <a:ext cx="965074" cy="247179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LT Std Light" panose="020B0403020202020204" pitchFamily="34" charset="0"/>
              </a:defRPr>
            </a:lvl1pPr>
          </a:lstStyle>
          <a:p>
            <a:fld id="{73AE6D13-8850-46BD-A2F1-E13466CA0EA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2022-09-08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61859" y="6422398"/>
            <a:ext cx="2590463" cy="23606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LT Std Light" panose="020B0403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-small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092" y="399361"/>
            <a:ext cx="1123980" cy="2209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4195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Helvetica LT Std Light" panose="020B0403020202020204" pitchFamily="34" charset="0"/>
          <a:ea typeface="+mj-ea"/>
          <a:cs typeface="+mj-cs"/>
        </a:defRPr>
      </a:lvl1pPr>
    </p:titleStyle>
    <p:bodyStyle>
      <a:lvl1pPr marL="380990" indent="-380990" algn="l" defTabSz="1219170" rtl="0" eaLnBrk="1" latinLnBrk="0" hangingPunct="1">
        <a:lnSpc>
          <a:spcPct val="90000"/>
        </a:lnSpc>
        <a:spcBef>
          <a:spcPts val="1333"/>
        </a:spcBef>
        <a:buSzPct val="150000"/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Helvetica LT Std Light" panose="020B0403020202020204" pitchFamily="34" charset="0"/>
          <a:ea typeface="+mn-ea"/>
          <a:cs typeface="+mn-cs"/>
        </a:defRPr>
      </a:lvl1pPr>
      <a:lvl2pPr marL="838179" indent="-228594" algn="l" defTabSz="1219170" rtl="0" eaLnBrk="1" latinLnBrk="0" hangingPunct="1">
        <a:lnSpc>
          <a:spcPct val="90000"/>
        </a:lnSpc>
        <a:spcBef>
          <a:spcPts val="667"/>
        </a:spcBef>
        <a:buSzPct val="15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 LT Std Light" panose="020B0403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52871" y="6422400"/>
            <a:ext cx="965074" cy="247179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LT Std Light" panose="020B0403020202020204" pitchFamily="34" charset="0"/>
              </a:defRPr>
            </a:lvl1pPr>
          </a:lstStyle>
          <a:p>
            <a:fld id="{73AE6D13-8850-46BD-A2F1-E13466CA0EA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2022-09-08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61859" y="6422398"/>
            <a:ext cx="2590463" cy="23606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LT Std Light" panose="020B0403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-small.pn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092" y="399361"/>
            <a:ext cx="1123980" cy="2209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359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Helvetica LT Std Light" panose="020B0403020202020204" pitchFamily="34" charset="0"/>
          <a:ea typeface="+mj-ea"/>
          <a:cs typeface="+mj-cs"/>
        </a:defRPr>
      </a:lvl1pPr>
    </p:titleStyle>
    <p:bodyStyle>
      <a:lvl1pPr marL="380990" indent="-380990" algn="l" defTabSz="1219170" rtl="0" eaLnBrk="1" latinLnBrk="0" hangingPunct="1">
        <a:lnSpc>
          <a:spcPct val="90000"/>
        </a:lnSpc>
        <a:spcBef>
          <a:spcPts val="1333"/>
        </a:spcBef>
        <a:buSzPct val="150000"/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Helvetica LT Std Light" panose="020B0403020202020204" pitchFamily="34" charset="0"/>
          <a:ea typeface="+mn-ea"/>
          <a:cs typeface="+mn-cs"/>
        </a:defRPr>
      </a:lvl1pPr>
      <a:lvl2pPr marL="838179" indent="-228594" algn="l" defTabSz="1219170" rtl="0" eaLnBrk="1" latinLnBrk="0" hangingPunct="1">
        <a:lnSpc>
          <a:spcPct val="90000"/>
        </a:lnSpc>
        <a:spcBef>
          <a:spcPts val="667"/>
        </a:spcBef>
        <a:buSzPct val="15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 LT Std Light" panose="020B0403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" b="13015"/>
          <a:stretch/>
        </p:blipFill>
        <p:spPr>
          <a:xfrm>
            <a:off x="20143" y="0"/>
            <a:ext cx="12190414" cy="6886178"/>
          </a:xfrm>
        </p:spPr>
      </p:pic>
      <p:pic>
        <p:nvPicPr>
          <p:cNvPr id="10" name="image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089" y="399359"/>
            <a:ext cx="1123982" cy="22098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48957" y="1031737"/>
            <a:ext cx="7405384" cy="1959904"/>
          </a:xfrm>
          <a:prstGeom prst="rect">
            <a:avLst/>
          </a:prstGeom>
        </p:spPr>
        <p:txBody>
          <a:bodyPr lIns="136503" tIns="68250" rIns="136503" bIns="6825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SzPct val="150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Helvetica LT Std Light" panose="020B0403020202020204" pitchFamily="34" charset="0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SzPct val="15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 LT Std Light" panose="020B0403020202020204" pitchFamily="34" charset="0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Модельные обозначения</a:t>
            </a:r>
            <a:endParaRPr lang="ru-RU" sz="3600" dirty="0"/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48957" y="157083"/>
            <a:ext cx="5657899" cy="926516"/>
          </a:xfrm>
          <a:prstGeom prst="rect">
            <a:avLst/>
          </a:prstGeom>
        </p:spPr>
        <p:txBody>
          <a:bodyPr vert="horz" lIns="136503" tIns="68250" rIns="136503" bIns="68250" rtlCol="0" anchor="b">
            <a:normAutofit fontScale="97500"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Helvetica LT Std Ligh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sv-SE" sz="4900" dirty="0"/>
              <a:t>ASKO Academy</a:t>
            </a:r>
          </a:p>
        </p:txBody>
      </p:sp>
    </p:spTree>
    <p:extLst>
      <p:ext uri="{BB962C8B-B14F-4D97-AF65-F5344CB8AC3E}">
        <p14:creationId xmlns:p14="http://schemas.microsoft.com/office/powerpoint/2010/main" val="112130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775917" y="861741"/>
            <a:ext cx="10640127" cy="820163"/>
          </a:xfrm>
        </p:spPr>
        <p:txBody>
          <a:bodyPr/>
          <a:lstStyle/>
          <a:p>
            <a:r>
              <a:rPr lang="ru-RU" dirty="0" smtClean="0"/>
              <a:t>Сушильные машины профессиональные</a:t>
            </a:r>
            <a:endParaRPr lang="sv-SE" dirty="0"/>
          </a:p>
        </p:txBody>
      </p:sp>
      <p:sp>
        <p:nvSpPr>
          <p:cNvPr id="8" name="Pravokotnik 2"/>
          <p:cNvSpPr/>
          <p:nvPr/>
        </p:nvSpPr>
        <p:spPr bwMode="auto">
          <a:xfrm>
            <a:off x="2544252" y="1681904"/>
            <a:ext cx="7103456" cy="129038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08811" tIns="54405" rIns="108811" bIns="54405" numCol="1" rtlCol="0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398" kern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TDC1485VI.S</a:t>
            </a:r>
            <a:endParaRPr lang="en-US" sz="2899" dirty="0">
              <a:solidFill>
                <a:srgbClr val="000000"/>
              </a:solidFill>
            </a:endParaRPr>
          </a:p>
        </p:txBody>
      </p:sp>
      <p:sp>
        <p:nvSpPr>
          <p:cNvPr id="9" name="PoljeZBesedilom 10"/>
          <p:cNvSpPr txBox="1"/>
          <p:nvPr/>
        </p:nvSpPr>
        <p:spPr>
          <a:xfrm>
            <a:off x="292561" y="3112111"/>
            <a:ext cx="11481053" cy="2817953"/>
          </a:xfrm>
          <a:prstGeom prst="rect">
            <a:avLst/>
          </a:prstGeom>
          <a:noFill/>
        </p:spPr>
        <p:txBody>
          <a:bodyPr wrap="square" lIns="108811" tIns="54405" rIns="108811" bIns="54405" rtlCol="0">
            <a:spAutoFit/>
          </a:bodyPr>
          <a:lstStyle/>
          <a:p>
            <a:r>
              <a:rPr lang="en-US" sz="1900" b="1" dirty="0"/>
              <a:t>TDC</a:t>
            </a:r>
            <a:r>
              <a:rPr lang="sl-SI" sz="1900" dirty="0"/>
              <a:t>= </a:t>
            </a:r>
            <a:r>
              <a:rPr lang="ru-RU" sz="1900" dirty="0"/>
              <a:t>  Сушильная машина</a:t>
            </a:r>
            <a:r>
              <a:rPr lang="en-US" sz="1900" dirty="0"/>
              <a:t> </a:t>
            </a:r>
            <a:r>
              <a:rPr lang="ru-RU" sz="1900" dirty="0"/>
              <a:t>профессиональная</a:t>
            </a:r>
            <a:endParaRPr lang="sl-SI" sz="1900" dirty="0"/>
          </a:p>
          <a:p>
            <a:r>
              <a:rPr lang="en-US" sz="1900" b="1" dirty="0"/>
              <a:t>1</a:t>
            </a:r>
            <a:r>
              <a:rPr lang="ru-RU" sz="1900" b="1" dirty="0"/>
              <a:t>4</a:t>
            </a:r>
            <a:r>
              <a:rPr lang="sl-SI" sz="1900" dirty="0"/>
              <a:t> = </a:t>
            </a:r>
            <a:r>
              <a:rPr lang="ru-RU" sz="1900" dirty="0"/>
              <a:t>         Объем барабана (</a:t>
            </a:r>
            <a:r>
              <a:rPr lang="ru-RU" sz="1900" b="1" dirty="0"/>
              <a:t>14</a:t>
            </a:r>
            <a:r>
              <a:rPr lang="ru-RU" sz="1900" dirty="0"/>
              <a:t> - 145 литров, </a:t>
            </a:r>
            <a:r>
              <a:rPr lang="ru-RU" sz="1900" b="1" dirty="0"/>
              <a:t>17</a:t>
            </a:r>
            <a:r>
              <a:rPr lang="ru-RU" sz="1900" dirty="0"/>
              <a:t> - 117 литров)</a:t>
            </a:r>
            <a:endParaRPr lang="sl-SI" sz="1900" dirty="0"/>
          </a:p>
          <a:p>
            <a:r>
              <a:rPr lang="ru-RU" sz="1900" b="1" dirty="0"/>
              <a:t>8</a:t>
            </a:r>
            <a:r>
              <a:rPr lang="sl-SI" sz="1900" dirty="0"/>
              <a:t> = </a:t>
            </a:r>
            <a:r>
              <a:rPr lang="en-US" sz="1900" dirty="0"/>
              <a:t>      </a:t>
            </a:r>
            <a:r>
              <a:rPr lang="ru-RU" sz="1900" dirty="0"/>
              <a:t>   Загрузка </a:t>
            </a:r>
            <a:r>
              <a:rPr lang="sl-SI" sz="1900" dirty="0"/>
              <a:t>(</a:t>
            </a:r>
            <a:r>
              <a:rPr lang="ru-RU" sz="1900" b="1" dirty="0"/>
              <a:t>7</a:t>
            </a:r>
            <a:r>
              <a:rPr lang="sl-SI" sz="1900" dirty="0"/>
              <a:t> = </a:t>
            </a:r>
            <a:r>
              <a:rPr lang="ru-RU" sz="1900" dirty="0"/>
              <a:t>7 кг,</a:t>
            </a:r>
            <a:r>
              <a:rPr lang="sl-SI" sz="1900" b="1" dirty="0"/>
              <a:t> </a:t>
            </a:r>
            <a:r>
              <a:rPr lang="ru-RU" sz="1900" b="1" dirty="0"/>
              <a:t>8</a:t>
            </a:r>
            <a:r>
              <a:rPr lang="sl-SI" sz="1900" b="1" dirty="0"/>
              <a:t> </a:t>
            </a:r>
            <a:r>
              <a:rPr lang="sl-SI" sz="1900" dirty="0"/>
              <a:t>= </a:t>
            </a:r>
            <a:r>
              <a:rPr lang="ru-RU" sz="1900" dirty="0"/>
              <a:t>8 кг</a:t>
            </a:r>
            <a:r>
              <a:rPr lang="sl-SI" sz="1900" dirty="0"/>
              <a:t>)</a:t>
            </a:r>
            <a:endParaRPr lang="ru-RU" sz="1900" dirty="0"/>
          </a:p>
          <a:p>
            <a:r>
              <a:rPr lang="en-US" sz="1900" b="1" dirty="0"/>
              <a:t>5</a:t>
            </a:r>
            <a:r>
              <a:rPr lang="ru-RU" sz="1900" b="1" dirty="0"/>
              <a:t> =         </a:t>
            </a:r>
            <a:r>
              <a:rPr lang="ru-RU" sz="1900" dirty="0"/>
              <a:t>Мощность подключения (</a:t>
            </a:r>
            <a:r>
              <a:rPr lang="ru-RU" sz="1900" b="1" dirty="0"/>
              <a:t>1</a:t>
            </a:r>
            <a:r>
              <a:rPr lang="ru-RU" sz="1900" dirty="0"/>
              <a:t>= 1кВт, </a:t>
            </a:r>
            <a:r>
              <a:rPr lang="ru-RU" sz="1900" b="1" dirty="0"/>
              <a:t>2</a:t>
            </a:r>
            <a:r>
              <a:rPr lang="ru-RU" sz="1900" dirty="0"/>
              <a:t>= 2,5 кВт, </a:t>
            </a:r>
            <a:r>
              <a:rPr lang="ru-RU" sz="1900" b="1" dirty="0"/>
              <a:t>3</a:t>
            </a:r>
            <a:r>
              <a:rPr lang="ru-RU" sz="1900" dirty="0"/>
              <a:t> = 3кВт, </a:t>
            </a:r>
            <a:r>
              <a:rPr lang="ru-RU" sz="1900" b="1" dirty="0"/>
              <a:t>5</a:t>
            </a:r>
            <a:r>
              <a:rPr lang="ru-RU" sz="1900" dirty="0"/>
              <a:t> = 5кВт)</a:t>
            </a:r>
          </a:p>
          <a:p>
            <a:pPr marL="717334" indent="-717334"/>
            <a:r>
              <a:rPr lang="en-US" sz="1900" b="1" dirty="0"/>
              <a:t>V</a:t>
            </a:r>
            <a:r>
              <a:rPr lang="ru-RU" sz="1900" b="1" dirty="0"/>
              <a:t> </a:t>
            </a:r>
            <a:r>
              <a:rPr lang="ru-RU" sz="1900" dirty="0"/>
              <a:t>=         Конструктивные особенности (</a:t>
            </a:r>
            <a:r>
              <a:rPr lang="en-US" sz="1900" b="1" dirty="0"/>
              <a:t>V</a:t>
            </a:r>
            <a:r>
              <a:rPr lang="ru-RU" sz="1900" dirty="0"/>
              <a:t>= вентиляционная, </a:t>
            </a:r>
            <a:r>
              <a:rPr lang="ru-RU" sz="1900" b="1" dirty="0"/>
              <a:t>С</a:t>
            </a:r>
            <a:r>
              <a:rPr lang="ru-RU" sz="1900" dirty="0"/>
              <a:t>= конденсационная,</a:t>
            </a:r>
            <a:r>
              <a:rPr lang="en-US" sz="1900" dirty="0"/>
              <a:t> </a:t>
            </a:r>
            <a:r>
              <a:rPr lang="en-US" sz="1900" b="1" dirty="0"/>
              <a:t>H</a:t>
            </a:r>
            <a:r>
              <a:rPr lang="en-US" sz="1900" dirty="0"/>
              <a:t>=</a:t>
            </a:r>
            <a:r>
              <a:rPr lang="ru-RU" sz="1900" dirty="0"/>
              <a:t> тепловой насос  </a:t>
            </a:r>
            <a:r>
              <a:rPr lang="en-US" sz="1900" dirty="0"/>
              <a:t>)</a:t>
            </a:r>
            <a:endParaRPr lang="ru-RU" sz="1900" dirty="0"/>
          </a:p>
          <a:p>
            <a:pPr marL="717334" indent="-717334"/>
            <a:r>
              <a:rPr lang="en-US" sz="1900" b="1" dirty="0"/>
              <a:t>I </a:t>
            </a:r>
            <a:r>
              <a:rPr lang="ru-RU" sz="1900" dirty="0"/>
              <a:t>=</a:t>
            </a:r>
            <a:r>
              <a:rPr lang="en-US" sz="1900" dirty="0"/>
              <a:t>         </a:t>
            </a:r>
            <a:r>
              <a:rPr lang="ru-RU" sz="1900" dirty="0"/>
              <a:t>Оборудование (</a:t>
            </a:r>
            <a:r>
              <a:rPr lang="ru-RU" sz="1900" b="1" dirty="0"/>
              <a:t>В</a:t>
            </a:r>
            <a:r>
              <a:rPr lang="ru-RU" sz="1900" dirty="0"/>
              <a:t>= 3х фазное подключение, </a:t>
            </a:r>
            <a:r>
              <a:rPr lang="ru-RU" sz="1900" b="1" dirty="0"/>
              <a:t>С</a:t>
            </a:r>
            <a:r>
              <a:rPr lang="ru-RU" sz="1900" dirty="0"/>
              <a:t>= </a:t>
            </a:r>
            <a:r>
              <a:rPr lang="en-US" sz="1900" dirty="0" err="1"/>
              <a:t>WiFi</a:t>
            </a:r>
            <a:r>
              <a:rPr lang="ru-RU" sz="1900" dirty="0"/>
              <a:t>,  </a:t>
            </a:r>
            <a:r>
              <a:rPr lang="en-US" sz="1900" dirty="0"/>
              <a:t>F= Marine</a:t>
            </a:r>
            <a:r>
              <a:rPr lang="ru-RU" sz="1900" dirty="0"/>
              <a:t>, </a:t>
            </a:r>
            <a:r>
              <a:rPr lang="en-US" sz="1900" dirty="0"/>
              <a:t>I= 3</a:t>
            </a:r>
            <a:r>
              <a:rPr lang="ru-RU" sz="1900" dirty="0"/>
              <a:t>х </a:t>
            </a:r>
            <a:r>
              <a:rPr lang="ru-RU" sz="1900" dirty="0" err="1"/>
              <a:t>фазн</a:t>
            </a:r>
            <a:r>
              <a:rPr lang="ru-RU" sz="1900" dirty="0"/>
              <a:t>. подключение+</a:t>
            </a:r>
            <a:r>
              <a:rPr lang="en-US" sz="1900" dirty="0" err="1"/>
              <a:t>wifi</a:t>
            </a:r>
            <a:r>
              <a:rPr lang="ru-RU" sz="1900" dirty="0"/>
              <a:t>, </a:t>
            </a:r>
            <a:r>
              <a:rPr lang="en-US" sz="1900" dirty="0"/>
              <a:t>P= Marine+3</a:t>
            </a:r>
            <a:r>
              <a:rPr lang="ru-RU" sz="1900" dirty="0"/>
              <a:t>х фазное подключение)</a:t>
            </a:r>
            <a:endParaRPr lang="en-US" sz="1900" dirty="0"/>
          </a:p>
          <a:p>
            <a:pPr marL="717334" indent="-717334"/>
            <a:r>
              <a:rPr lang="en-US" sz="1900" b="1" dirty="0"/>
              <a:t>S</a:t>
            </a:r>
            <a:r>
              <a:rPr lang="sl-SI" sz="1900" dirty="0"/>
              <a:t> =</a:t>
            </a:r>
            <a:r>
              <a:rPr lang="ru-RU" sz="1900" dirty="0"/>
              <a:t>         Цвет (</a:t>
            </a:r>
            <a:r>
              <a:rPr lang="en-US" sz="1900" b="1" dirty="0"/>
              <a:t>T</a:t>
            </a:r>
            <a:r>
              <a:rPr lang="ru-RU" sz="1900" dirty="0"/>
              <a:t>= титан, </a:t>
            </a:r>
            <a:r>
              <a:rPr lang="ru-RU" sz="1900" b="1" dirty="0"/>
              <a:t>S</a:t>
            </a:r>
            <a:r>
              <a:rPr lang="ru-RU" sz="1900" dirty="0"/>
              <a:t>= нержавеющая сталь)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65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 bwMode="auto">
          <a:xfrm>
            <a:off x="3023266" y="1989222"/>
            <a:ext cx="5558654" cy="129085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08850" tIns="54425" rIns="108850" bIns="54425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400" dirty="0" smtClean="0">
                <a:solidFill>
                  <a:srgbClr val="000000"/>
                </a:solidFill>
                <a:latin typeface="Helvetica LT Std" pitchFamily="34" charset="0"/>
              </a:rPr>
              <a:t>O</a:t>
            </a:r>
            <a:r>
              <a:rPr lang="ru-RU" sz="6400" dirty="0" smtClean="0">
                <a:solidFill>
                  <a:srgbClr val="000000"/>
                </a:solidFill>
                <a:latin typeface="Helvetica LT Std" pitchFamily="34" charset="0"/>
              </a:rPr>
              <a:t>Т</a:t>
            </a:r>
            <a:r>
              <a:rPr lang="en-US" sz="6400" dirty="0" smtClean="0">
                <a:solidFill>
                  <a:srgbClr val="000000"/>
                </a:solidFill>
                <a:latin typeface="Helvetica LT Std" pitchFamily="34" charset="0"/>
              </a:rPr>
              <a:t>86</a:t>
            </a:r>
            <a:r>
              <a:rPr lang="ru-RU" sz="6400" dirty="0" smtClean="0">
                <a:solidFill>
                  <a:srgbClr val="000000"/>
                </a:solidFill>
                <a:latin typeface="Helvetica LT Std" pitchFamily="34" charset="0"/>
              </a:rPr>
              <a:t>6</a:t>
            </a:r>
            <a:r>
              <a:rPr lang="en-US" sz="6400" dirty="0" smtClean="0">
                <a:solidFill>
                  <a:srgbClr val="000000"/>
                </a:solidFill>
                <a:latin typeface="Helvetica LT Std" pitchFamily="34" charset="0"/>
              </a:rPr>
              <a:t>4S</a:t>
            </a:r>
            <a:endParaRPr lang="en-US" sz="6400" dirty="0">
              <a:solidFill>
                <a:srgbClr val="000000"/>
              </a:solidFill>
              <a:latin typeface="Helvetica LT Std" pitchFamily="34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316951" y="2924649"/>
            <a:ext cx="9609877" cy="885510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6" name="Pravokotnik 6"/>
          <p:cNvSpPr/>
          <p:nvPr/>
        </p:nvSpPr>
        <p:spPr>
          <a:xfrm>
            <a:off x="524188" y="2916830"/>
            <a:ext cx="11127578" cy="804719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000000"/>
              </a:solidFill>
              <a:sym typeface="Wingdings" pitchFamily="2" charset="2"/>
            </a:endParaRP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316950" y="3810159"/>
            <a:ext cx="11754919" cy="2156627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900" b="1" dirty="0">
                <a:solidFill>
                  <a:srgbClr val="000000"/>
                </a:solidFill>
              </a:rPr>
              <a:t>O</a:t>
            </a:r>
            <a:r>
              <a:rPr lang="sl-SI" sz="1900" dirty="0">
                <a:solidFill>
                  <a:srgbClr val="000000"/>
                </a:solidFill>
              </a:rPr>
              <a:t> = </a:t>
            </a:r>
            <a:r>
              <a:rPr lang="en-US" sz="1900" dirty="0" smtClean="0">
                <a:solidFill>
                  <a:srgbClr val="000000"/>
                </a:solidFill>
              </a:rPr>
              <a:t>     </a:t>
            </a:r>
            <a:r>
              <a:rPr lang="ru-RU" sz="1900" dirty="0" smtClean="0">
                <a:solidFill>
                  <a:srgbClr val="000000"/>
                </a:solidFill>
              </a:rPr>
              <a:t>Духовка</a:t>
            </a:r>
            <a:endParaRPr lang="ru-RU" sz="1900" dirty="0">
              <a:solidFill>
                <a:srgbClr val="000000"/>
              </a:solidFill>
            </a:endParaRPr>
          </a:p>
          <a:p>
            <a:pPr marL="623888" indent="-623888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000000"/>
                </a:solidFill>
              </a:rPr>
              <a:t>T</a:t>
            </a:r>
            <a:r>
              <a:rPr lang="sl-SI" sz="1900" dirty="0" smtClean="0">
                <a:solidFill>
                  <a:srgbClr val="000000"/>
                </a:solidFill>
              </a:rPr>
              <a:t> </a:t>
            </a:r>
            <a:r>
              <a:rPr lang="sl-SI" sz="1900" dirty="0">
                <a:solidFill>
                  <a:srgbClr val="000000"/>
                </a:solidFill>
              </a:rPr>
              <a:t>= 	</a:t>
            </a:r>
            <a:r>
              <a:rPr lang="ru-RU" sz="1900" dirty="0">
                <a:solidFill>
                  <a:srgbClr val="000000"/>
                </a:solidFill>
              </a:rPr>
              <a:t>Тип духовки(</a:t>
            </a:r>
            <a:r>
              <a:rPr lang="sl-SI" sz="1900" b="1" dirty="0">
                <a:solidFill>
                  <a:srgbClr val="000000"/>
                </a:solidFill>
              </a:rPr>
              <a:t>T</a:t>
            </a:r>
            <a:r>
              <a:rPr lang="sl-SI" sz="1900" dirty="0">
                <a:solidFill>
                  <a:srgbClr val="000000"/>
                </a:solidFill>
              </a:rPr>
              <a:t>=</a:t>
            </a:r>
            <a:r>
              <a:rPr lang="ru-RU" sz="1900" dirty="0">
                <a:solidFill>
                  <a:srgbClr val="000000"/>
                </a:solidFill>
              </a:rPr>
              <a:t>традиционная</a:t>
            </a:r>
            <a:r>
              <a:rPr lang="sl-SI" sz="1900" dirty="0">
                <a:solidFill>
                  <a:srgbClr val="000000"/>
                </a:solidFill>
              </a:rPr>
              <a:t>; </a:t>
            </a:r>
            <a:r>
              <a:rPr lang="sl-SI" sz="1900" b="1" dirty="0">
                <a:solidFill>
                  <a:srgbClr val="000000"/>
                </a:solidFill>
              </a:rPr>
              <a:t>P</a:t>
            </a:r>
            <a:r>
              <a:rPr lang="sl-SI" sz="1900" dirty="0">
                <a:solidFill>
                  <a:srgbClr val="000000"/>
                </a:solidFill>
              </a:rPr>
              <a:t> = </a:t>
            </a:r>
            <a:r>
              <a:rPr lang="ru-RU" sz="1900" dirty="0" smtClean="0">
                <a:solidFill>
                  <a:srgbClr val="000000"/>
                </a:solidFill>
              </a:rPr>
              <a:t>пиролитическая;</a:t>
            </a:r>
            <a:r>
              <a:rPr lang="sl-SI" sz="1900" dirty="0" smtClean="0">
                <a:solidFill>
                  <a:srgbClr val="000000"/>
                </a:solidFill>
              </a:rPr>
              <a:t> </a:t>
            </a:r>
            <a:r>
              <a:rPr lang="sl-SI" sz="1900" b="1" dirty="0">
                <a:solidFill>
                  <a:srgbClr val="000000"/>
                </a:solidFill>
              </a:rPr>
              <a:t>CS</a:t>
            </a:r>
            <a:r>
              <a:rPr lang="sl-SI" sz="1900" dirty="0">
                <a:solidFill>
                  <a:srgbClr val="000000"/>
                </a:solidFill>
              </a:rPr>
              <a:t> = </a:t>
            </a:r>
            <a:r>
              <a:rPr lang="ru-RU" sz="1900" dirty="0" err="1">
                <a:solidFill>
                  <a:srgbClr val="000000"/>
                </a:solidFill>
              </a:rPr>
              <a:t>комби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smtClean="0">
                <a:solidFill>
                  <a:srgbClr val="000000"/>
                </a:solidFill>
              </a:rPr>
              <a:t>с </a:t>
            </a:r>
            <a:r>
              <a:rPr lang="ru-RU" sz="1900" dirty="0">
                <a:solidFill>
                  <a:srgbClr val="000000"/>
                </a:solidFill>
              </a:rPr>
              <a:t>паром; </a:t>
            </a:r>
            <a:r>
              <a:rPr lang="sl-SI" sz="1900" b="1" dirty="0">
                <a:solidFill>
                  <a:srgbClr val="000000"/>
                </a:solidFill>
              </a:rPr>
              <a:t>M</a:t>
            </a:r>
            <a:r>
              <a:rPr lang="sl-SI" sz="1900" dirty="0">
                <a:solidFill>
                  <a:srgbClr val="000000"/>
                </a:solidFill>
              </a:rPr>
              <a:t> = </a:t>
            </a:r>
            <a:r>
              <a:rPr lang="ru-RU" sz="1900" dirty="0">
                <a:solidFill>
                  <a:srgbClr val="000000"/>
                </a:solidFill>
              </a:rPr>
              <a:t>СВЧ;</a:t>
            </a:r>
            <a:r>
              <a:rPr lang="sl-SI" sz="1900" dirty="0">
                <a:solidFill>
                  <a:srgbClr val="000000"/>
                </a:solidFill>
              </a:rPr>
              <a:t> </a:t>
            </a:r>
            <a:r>
              <a:rPr lang="sl-SI" sz="1900" b="1" dirty="0">
                <a:solidFill>
                  <a:srgbClr val="000000"/>
                </a:solidFill>
              </a:rPr>
              <a:t>CM</a:t>
            </a:r>
            <a:r>
              <a:rPr lang="sl-SI" sz="1900" dirty="0">
                <a:solidFill>
                  <a:srgbClr val="000000"/>
                </a:solidFill>
              </a:rPr>
              <a:t> = </a:t>
            </a:r>
            <a:r>
              <a:rPr lang="ru-RU" sz="1900" dirty="0" err="1">
                <a:solidFill>
                  <a:srgbClr val="000000"/>
                </a:solidFill>
              </a:rPr>
              <a:t>комби</a:t>
            </a:r>
            <a:r>
              <a:rPr lang="ru-RU" sz="1900" dirty="0">
                <a:solidFill>
                  <a:srgbClr val="000000"/>
                </a:solidFill>
              </a:rPr>
              <a:t> с </a:t>
            </a:r>
            <a:r>
              <a:rPr lang="sl-SI" sz="1900" dirty="0">
                <a:solidFill>
                  <a:srgbClr val="000000"/>
                </a:solidFill>
              </a:rPr>
              <a:t>CB</a:t>
            </a:r>
            <a:r>
              <a:rPr lang="ru-RU" sz="1900" dirty="0" smtClean="0">
                <a:solidFill>
                  <a:srgbClr val="000000"/>
                </a:solidFill>
              </a:rPr>
              <a:t>Ч, </a:t>
            </a:r>
            <a:r>
              <a:rPr lang="en-US" sz="1900" dirty="0" smtClean="0">
                <a:solidFill>
                  <a:srgbClr val="000000"/>
                </a:solidFill>
              </a:rPr>
              <a:t>          </a:t>
            </a:r>
            <a:r>
              <a:rPr lang="en-US" sz="1900" b="1" dirty="0" smtClean="0">
                <a:solidFill>
                  <a:srgbClr val="000000"/>
                </a:solidFill>
              </a:rPr>
              <a:t>OCSM </a:t>
            </a:r>
            <a:r>
              <a:rPr lang="en-US" sz="1900" b="1" dirty="0">
                <a:solidFill>
                  <a:srgbClr val="000000"/>
                </a:solidFill>
              </a:rPr>
              <a:t>– </a:t>
            </a:r>
            <a:r>
              <a:rPr lang="ru-RU" sz="1900" dirty="0" err="1">
                <a:solidFill>
                  <a:srgbClr val="000000"/>
                </a:solidFill>
              </a:rPr>
              <a:t>комби</a:t>
            </a:r>
            <a:r>
              <a:rPr lang="ru-RU" sz="1900" dirty="0">
                <a:solidFill>
                  <a:srgbClr val="000000"/>
                </a:solidFill>
              </a:rPr>
              <a:t> с паром и СВЧ)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900" b="1" dirty="0" smtClean="0">
                <a:solidFill>
                  <a:srgbClr val="000000"/>
                </a:solidFill>
              </a:rPr>
              <a:t>8</a:t>
            </a:r>
            <a:r>
              <a:rPr lang="sl-SI" sz="1900" dirty="0" smtClean="0">
                <a:solidFill>
                  <a:srgbClr val="000000"/>
                </a:solidFill>
              </a:rPr>
              <a:t> </a:t>
            </a:r>
            <a:r>
              <a:rPr lang="sl-SI" sz="1900" dirty="0">
                <a:solidFill>
                  <a:srgbClr val="000000"/>
                </a:solidFill>
              </a:rPr>
              <a:t>= </a:t>
            </a:r>
            <a:r>
              <a:rPr lang="ru-RU" sz="1900" dirty="0" smtClean="0">
                <a:solidFill>
                  <a:srgbClr val="000000"/>
                </a:solidFill>
              </a:rPr>
              <a:t>      генерация</a:t>
            </a:r>
            <a:r>
              <a:rPr lang="sl-SI" sz="1900" dirty="0" smtClean="0">
                <a:solidFill>
                  <a:srgbClr val="000000"/>
                </a:solidFill>
              </a:rPr>
              <a:t>	</a:t>
            </a:r>
            <a:endParaRPr lang="ru-RU" sz="1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000000"/>
                </a:solidFill>
              </a:rPr>
              <a:t>6 </a:t>
            </a:r>
            <a:r>
              <a:rPr lang="en-US" sz="1900" dirty="0" smtClean="0">
                <a:solidFill>
                  <a:srgbClr val="000000"/>
                </a:solidFill>
              </a:rPr>
              <a:t>=</a:t>
            </a:r>
            <a:r>
              <a:rPr lang="ru-RU" sz="1900" dirty="0" smtClean="0">
                <a:solidFill>
                  <a:srgbClr val="000000"/>
                </a:solidFill>
              </a:rPr>
              <a:t>       Высота</a:t>
            </a:r>
            <a:r>
              <a:rPr lang="sl-SI" sz="1900" dirty="0" smtClean="0">
                <a:solidFill>
                  <a:srgbClr val="000000"/>
                </a:solidFill>
              </a:rPr>
              <a:t> (</a:t>
            </a:r>
            <a:r>
              <a:rPr lang="sl-SI" sz="1900" b="1" dirty="0" smtClean="0">
                <a:solidFill>
                  <a:srgbClr val="000000"/>
                </a:solidFill>
              </a:rPr>
              <a:t>4</a:t>
            </a:r>
            <a:r>
              <a:rPr lang="sl-SI" sz="1900" dirty="0" smtClean="0">
                <a:solidFill>
                  <a:srgbClr val="000000"/>
                </a:solidFill>
              </a:rPr>
              <a:t> </a:t>
            </a:r>
            <a:r>
              <a:rPr lang="sl-SI" sz="1900" dirty="0">
                <a:solidFill>
                  <a:srgbClr val="000000"/>
                </a:solidFill>
              </a:rPr>
              <a:t>= 45cm; </a:t>
            </a:r>
            <a:r>
              <a:rPr lang="sl-SI" sz="1900" b="1" dirty="0">
                <a:solidFill>
                  <a:srgbClr val="000000"/>
                </a:solidFill>
              </a:rPr>
              <a:t>6</a:t>
            </a:r>
            <a:r>
              <a:rPr lang="sl-SI" sz="1900" dirty="0">
                <a:solidFill>
                  <a:srgbClr val="000000"/>
                </a:solidFill>
              </a:rPr>
              <a:t> = </a:t>
            </a:r>
            <a:r>
              <a:rPr lang="sl-SI" sz="1900" dirty="0" smtClean="0">
                <a:solidFill>
                  <a:srgbClr val="000000"/>
                </a:solidFill>
              </a:rPr>
              <a:t>60cm</a:t>
            </a:r>
            <a:r>
              <a:rPr lang="ru-RU" sz="1900" dirty="0" smtClean="0">
                <a:solidFill>
                  <a:srgbClr val="000000"/>
                </a:solidFill>
              </a:rPr>
              <a:t> )</a:t>
            </a:r>
            <a:endParaRPr lang="en-US" sz="19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000000"/>
                </a:solidFill>
              </a:rPr>
              <a:t>64</a:t>
            </a:r>
            <a:r>
              <a:rPr lang="sl-SI" sz="1900" dirty="0" smtClean="0">
                <a:solidFill>
                  <a:srgbClr val="000000"/>
                </a:solidFill>
              </a:rPr>
              <a:t> =</a:t>
            </a:r>
            <a:r>
              <a:rPr lang="en-US" sz="1900" dirty="0" smtClean="0">
                <a:solidFill>
                  <a:srgbClr val="000000"/>
                </a:solidFill>
              </a:rPr>
              <a:t>     </a:t>
            </a:r>
            <a:r>
              <a:rPr lang="ru-RU" sz="1900" dirty="0" smtClean="0">
                <a:solidFill>
                  <a:srgbClr val="000000"/>
                </a:solidFill>
              </a:rPr>
              <a:t>Интерфейс</a:t>
            </a:r>
            <a:r>
              <a:rPr lang="sl-SI" sz="1900" dirty="0" smtClean="0">
                <a:solidFill>
                  <a:srgbClr val="000000"/>
                </a:solidFill>
              </a:rPr>
              <a:t> </a:t>
            </a:r>
            <a:r>
              <a:rPr lang="ru-RU" sz="1900" dirty="0" smtClean="0">
                <a:solidFill>
                  <a:srgbClr val="000000"/>
                </a:solidFill>
              </a:rPr>
              <a:t>(</a:t>
            </a:r>
            <a:r>
              <a:rPr lang="ru-RU" sz="1900" b="1" dirty="0" smtClean="0">
                <a:solidFill>
                  <a:srgbClr val="000000"/>
                </a:solidFill>
              </a:rPr>
              <a:t>6</a:t>
            </a:r>
            <a:r>
              <a:rPr lang="en-US" sz="1900" b="1" dirty="0" smtClean="0">
                <a:solidFill>
                  <a:srgbClr val="000000"/>
                </a:solidFill>
              </a:rPr>
              <a:t>4</a:t>
            </a:r>
            <a:r>
              <a:rPr lang="sl-SI" sz="1900" dirty="0" smtClean="0">
                <a:solidFill>
                  <a:srgbClr val="000000"/>
                </a:solidFill>
              </a:rPr>
              <a:t> </a:t>
            </a:r>
            <a:r>
              <a:rPr lang="sl-SI" sz="1900" dirty="0">
                <a:solidFill>
                  <a:srgbClr val="000000"/>
                </a:solidFill>
              </a:rPr>
              <a:t>=2.9 </a:t>
            </a:r>
            <a:r>
              <a:rPr lang="sl-SI" sz="1900" dirty="0" smtClean="0">
                <a:solidFill>
                  <a:srgbClr val="000000"/>
                </a:solidFill>
              </a:rPr>
              <a:t>“</a:t>
            </a:r>
            <a:r>
              <a:rPr lang="en-US" sz="1900" dirty="0" smtClean="0">
                <a:solidFill>
                  <a:srgbClr val="000000"/>
                </a:solidFill>
              </a:rPr>
              <a:t>TFT</a:t>
            </a:r>
            <a:r>
              <a:rPr lang="ru-RU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smtClean="0">
                <a:solidFill>
                  <a:srgbClr val="000000"/>
                </a:solidFill>
              </a:rPr>
              <a:t>Craft</a:t>
            </a:r>
            <a:r>
              <a:rPr lang="sl-SI" sz="1900" dirty="0" smtClean="0">
                <a:solidFill>
                  <a:srgbClr val="000000"/>
                </a:solidFill>
              </a:rPr>
              <a:t>; </a:t>
            </a:r>
            <a:r>
              <a:rPr lang="ru-RU" sz="1900" b="1" dirty="0" smtClean="0">
                <a:solidFill>
                  <a:srgbClr val="000000"/>
                </a:solidFill>
              </a:rPr>
              <a:t>8</a:t>
            </a:r>
            <a:r>
              <a:rPr lang="en-US" sz="1900" b="1" dirty="0" smtClean="0">
                <a:solidFill>
                  <a:srgbClr val="000000"/>
                </a:solidFill>
              </a:rPr>
              <a:t>7</a:t>
            </a:r>
            <a:r>
              <a:rPr lang="ru-RU" sz="1900" dirty="0" smtClean="0">
                <a:solidFill>
                  <a:srgbClr val="000000"/>
                </a:solidFill>
              </a:rPr>
              <a:t> =</a:t>
            </a:r>
            <a:r>
              <a:rPr lang="en-US" sz="1900" dirty="0" smtClean="0">
                <a:solidFill>
                  <a:srgbClr val="000000"/>
                </a:solidFill>
              </a:rPr>
              <a:t> 6,1</a:t>
            </a:r>
            <a:r>
              <a:rPr lang="sl-SI" sz="1900" dirty="0" smtClean="0">
                <a:solidFill>
                  <a:srgbClr val="000000"/>
                </a:solidFill>
              </a:rPr>
              <a:t> </a:t>
            </a:r>
            <a:r>
              <a:rPr lang="sl-SI" sz="1900" dirty="0">
                <a:solidFill>
                  <a:srgbClr val="000000"/>
                </a:solidFill>
              </a:rPr>
              <a:t>“</a:t>
            </a:r>
            <a:r>
              <a:rPr lang="ru-RU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smtClean="0">
                <a:solidFill>
                  <a:srgbClr val="000000"/>
                </a:solidFill>
              </a:rPr>
              <a:t>TFT Craft</a:t>
            </a:r>
            <a:r>
              <a:rPr lang="ru-RU" sz="1900" dirty="0" smtClean="0">
                <a:solidFill>
                  <a:srgbClr val="000000"/>
                </a:solidFill>
              </a:rPr>
              <a:t>; </a:t>
            </a:r>
            <a:r>
              <a:rPr lang="en-US" sz="1900" dirty="0" smtClean="0">
                <a:solidFill>
                  <a:srgbClr val="000000"/>
                </a:solidFill>
              </a:rPr>
              <a:t>7</a:t>
            </a:r>
            <a:r>
              <a:rPr lang="en-US" sz="1900" b="1" dirty="0" smtClean="0">
                <a:solidFill>
                  <a:srgbClr val="000000"/>
                </a:solidFill>
              </a:rPr>
              <a:t>8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>
                <a:solidFill>
                  <a:srgbClr val="000000"/>
                </a:solidFill>
              </a:rPr>
              <a:t>= ELEMENTS </a:t>
            </a:r>
            <a:r>
              <a:rPr lang="ru-RU" sz="1900" dirty="0" smtClean="0">
                <a:solidFill>
                  <a:srgbClr val="000000"/>
                </a:solidFill>
              </a:rPr>
              <a:t>сенсорный </a:t>
            </a:r>
            <a:r>
              <a:rPr lang="en-US" sz="1900" dirty="0">
                <a:solidFill>
                  <a:srgbClr val="000000"/>
                </a:solidFill>
              </a:rPr>
              <a:t>TFT </a:t>
            </a:r>
            <a:r>
              <a:rPr lang="ru-RU" sz="1900" dirty="0" smtClean="0">
                <a:solidFill>
                  <a:srgbClr val="000000"/>
                </a:solidFill>
              </a:rPr>
              <a:t>)</a:t>
            </a:r>
            <a:endParaRPr lang="ru-RU" sz="1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900" b="1" dirty="0" smtClean="0">
                <a:solidFill>
                  <a:srgbClr val="000000"/>
                </a:solidFill>
              </a:rPr>
              <a:t>S</a:t>
            </a:r>
            <a:r>
              <a:rPr lang="sl-SI" sz="1900" dirty="0" smtClean="0">
                <a:solidFill>
                  <a:srgbClr val="000000"/>
                </a:solidFill>
              </a:rPr>
              <a:t> =</a:t>
            </a:r>
            <a:r>
              <a:rPr lang="en-US" sz="1900" dirty="0" smtClean="0">
                <a:solidFill>
                  <a:srgbClr val="000000"/>
                </a:solidFill>
              </a:rPr>
              <a:t>       </a:t>
            </a:r>
            <a:r>
              <a:rPr lang="ru-RU" sz="1900" dirty="0" smtClean="0">
                <a:solidFill>
                  <a:srgbClr val="000000"/>
                </a:solidFill>
              </a:rPr>
              <a:t>Цвет </a:t>
            </a:r>
            <a:r>
              <a:rPr lang="ru-RU" sz="1900" dirty="0">
                <a:solidFill>
                  <a:srgbClr val="000000"/>
                </a:solidFill>
              </a:rPr>
              <a:t>(</a:t>
            </a:r>
            <a:r>
              <a:rPr lang="sl-SI" sz="1900" b="1" dirty="0">
                <a:solidFill>
                  <a:srgbClr val="000000"/>
                </a:solidFill>
              </a:rPr>
              <a:t>S</a:t>
            </a:r>
            <a:r>
              <a:rPr lang="sl-SI" sz="1900" dirty="0">
                <a:solidFill>
                  <a:srgbClr val="000000"/>
                </a:solidFill>
              </a:rPr>
              <a:t> = </a:t>
            </a:r>
            <a:r>
              <a:rPr lang="ru-RU" sz="1900" dirty="0" err="1">
                <a:solidFill>
                  <a:srgbClr val="000000"/>
                </a:solidFill>
              </a:rPr>
              <a:t>нерж.сталь</a:t>
            </a:r>
            <a:r>
              <a:rPr lang="ru-RU" sz="1900" dirty="0">
                <a:solidFill>
                  <a:srgbClr val="000000"/>
                </a:solidFill>
              </a:rPr>
              <a:t>,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b="1" dirty="0">
                <a:solidFill>
                  <a:srgbClr val="000000"/>
                </a:solidFill>
              </a:rPr>
              <a:t>G</a:t>
            </a:r>
            <a:r>
              <a:rPr lang="en-US" sz="1900" dirty="0">
                <a:solidFill>
                  <a:srgbClr val="000000"/>
                </a:solidFill>
              </a:rPr>
              <a:t> = </a:t>
            </a:r>
            <a:r>
              <a:rPr lang="ru-RU" sz="1900" dirty="0" smtClean="0">
                <a:solidFill>
                  <a:srgbClr val="000000"/>
                </a:solidFill>
              </a:rPr>
              <a:t>черный</a:t>
            </a:r>
            <a:r>
              <a:rPr lang="ru-RU" sz="1900" dirty="0">
                <a:solidFill>
                  <a:srgbClr val="000000"/>
                </a:solidFill>
              </a:rPr>
              <a:t>, </a:t>
            </a:r>
            <a:r>
              <a:rPr lang="en-US" sz="1900" b="1" dirty="0">
                <a:solidFill>
                  <a:srgbClr val="000000"/>
                </a:solidFill>
              </a:rPr>
              <a:t>A</a:t>
            </a:r>
            <a:r>
              <a:rPr lang="en-US" sz="1900" dirty="0">
                <a:solidFill>
                  <a:srgbClr val="000000"/>
                </a:solidFill>
              </a:rPr>
              <a:t> –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smtClean="0">
                <a:solidFill>
                  <a:srgbClr val="000000"/>
                </a:solidFill>
              </a:rPr>
              <a:t>антрацит, </a:t>
            </a:r>
            <a:r>
              <a:rPr lang="en-US" sz="1900" b="1" dirty="0" smtClean="0">
                <a:solidFill>
                  <a:srgbClr val="000000"/>
                </a:solidFill>
              </a:rPr>
              <a:t>B</a:t>
            </a:r>
            <a:r>
              <a:rPr lang="en-US" sz="1900" dirty="0" smtClean="0">
                <a:solidFill>
                  <a:srgbClr val="000000"/>
                </a:solidFill>
              </a:rPr>
              <a:t> – </a:t>
            </a:r>
            <a:r>
              <a:rPr lang="ru-RU" sz="1900" dirty="0" smtClean="0">
                <a:solidFill>
                  <a:srgbClr val="000000"/>
                </a:solidFill>
              </a:rPr>
              <a:t>черная сталь (</a:t>
            </a:r>
            <a:r>
              <a:rPr lang="en-US" sz="1900" dirty="0" smtClean="0">
                <a:solidFill>
                  <a:srgbClr val="000000"/>
                </a:solidFill>
              </a:rPr>
              <a:t>Black Steel</a:t>
            </a:r>
            <a:r>
              <a:rPr lang="ru-RU" sz="1900" dirty="0" smtClean="0">
                <a:solidFill>
                  <a:srgbClr val="000000"/>
                </a:solidFill>
              </a:rPr>
              <a:t>)</a:t>
            </a:r>
            <a:endParaRPr lang="ru-RU" sz="1900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Духовые шкафы и компактные приборы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45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 bwMode="auto">
          <a:xfrm>
            <a:off x="3059739" y="1773227"/>
            <a:ext cx="6052681" cy="129085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08850" tIns="54425" rIns="108850" bIns="54425" numCol="1" rtlCol="0" anchor="t" anchorCtr="0" compatLnSpc="1">
            <a:prstTxWarp prst="textNoShape">
              <a:avLst/>
            </a:prstTxWarp>
          </a:bodyPr>
          <a:lstStyle/>
          <a:p>
            <a:pPr marL="408188" indent="-408188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900">
              <a:solidFill>
                <a:srgbClr val="000000"/>
              </a:solidFill>
            </a:endParaRPr>
          </a:p>
        </p:txBody>
      </p:sp>
      <p:sp>
        <p:nvSpPr>
          <p:cNvPr id="10242" name="Naslov 1"/>
          <p:cNvSpPr>
            <a:spLocks noGrp="1"/>
          </p:cNvSpPr>
          <p:nvPr>
            <p:ph type="title"/>
          </p:nvPr>
        </p:nvSpPr>
        <p:spPr>
          <a:xfrm>
            <a:off x="336119" y="536049"/>
            <a:ext cx="11317195" cy="820460"/>
          </a:xfrm>
        </p:spPr>
        <p:txBody>
          <a:bodyPr/>
          <a:lstStyle/>
          <a:p>
            <a:pPr algn="ctr"/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6400" dirty="0">
                <a:latin typeface="Helvetica" pitchFamily="34" charset="0"/>
                <a:cs typeface="Helvetica" pitchFamily="34" charset="0"/>
              </a:rPr>
              <a:t>HG1145A</a:t>
            </a:r>
            <a:endParaRPr lang="sl-SI" sz="6400" dirty="0"/>
          </a:p>
        </p:txBody>
      </p:sp>
      <p:sp>
        <p:nvSpPr>
          <p:cNvPr id="6" name="Pravokotnik 6"/>
          <p:cNvSpPr/>
          <p:nvPr/>
        </p:nvSpPr>
        <p:spPr>
          <a:xfrm>
            <a:off x="524188" y="2916830"/>
            <a:ext cx="11127578" cy="804719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000000"/>
              </a:solidFill>
              <a:sym typeface="Wingdings" pitchFamily="2" charset="2"/>
            </a:endParaRP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206254" y="3501802"/>
            <a:ext cx="11984159" cy="3110734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900" b="1" dirty="0"/>
              <a:t>H</a:t>
            </a:r>
            <a:r>
              <a:rPr lang="sl-SI" sz="1900" dirty="0"/>
              <a:t> = 	</a:t>
            </a:r>
            <a:r>
              <a:rPr lang="ru-RU" sz="1900" dirty="0"/>
              <a:t>Варочная поверхность</a:t>
            </a:r>
            <a:endParaRPr lang="sl-SI" sz="19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900" b="1" dirty="0"/>
              <a:t>G</a:t>
            </a:r>
            <a:r>
              <a:rPr lang="sl-SI" sz="1900" dirty="0"/>
              <a:t> = 	</a:t>
            </a:r>
            <a:r>
              <a:rPr lang="ru-RU" sz="1900" dirty="0"/>
              <a:t>Тип нагрева</a:t>
            </a:r>
            <a:r>
              <a:rPr lang="sl-SI" sz="1900" dirty="0"/>
              <a:t> (</a:t>
            </a:r>
            <a:r>
              <a:rPr lang="sl-SI" sz="1900" b="1" dirty="0" smtClean="0"/>
              <a:t>C</a:t>
            </a:r>
            <a:r>
              <a:rPr lang="en-US" sz="1900" b="1" dirty="0"/>
              <a:t>L</a:t>
            </a:r>
            <a:r>
              <a:rPr lang="sl-SI" sz="1900" b="1" dirty="0" smtClean="0"/>
              <a:t> </a:t>
            </a:r>
            <a:r>
              <a:rPr lang="sl-SI" sz="1900" dirty="0"/>
              <a:t>= </a:t>
            </a:r>
            <a:r>
              <a:rPr lang="en-US" sz="1900" dirty="0"/>
              <a:t>Hi-light</a:t>
            </a:r>
            <a:r>
              <a:rPr lang="sl-SI" sz="1900" dirty="0"/>
              <a:t>; </a:t>
            </a:r>
            <a:r>
              <a:rPr lang="sl-SI" sz="1900" b="1" dirty="0"/>
              <a:t>I</a:t>
            </a:r>
            <a:r>
              <a:rPr lang="sl-SI" sz="1900" dirty="0"/>
              <a:t> = </a:t>
            </a:r>
            <a:r>
              <a:rPr lang="ru-RU" sz="1900" dirty="0"/>
              <a:t>индукция</a:t>
            </a:r>
            <a:r>
              <a:rPr lang="sl-SI" sz="1900" dirty="0"/>
              <a:t>; </a:t>
            </a:r>
            <a:r>
              <a:rPr lang="sl-SI" sz="1900" b="1" dirty="0"/>
              <a:t>G</a:t>
            </a:r>
            <a:r>
              <a:rPr lang="sl-SI" sz="1900" dirty="0"/>
              <a:t> = </a:t>
            </a:r>
            <a:r>
              <a:rPr lang="ru-RU" sz="1900" dirty="0"/>
              <a:t>газ</a:t>
            </a:r>
            <a:r>
              <a:rPr lang="sl-SI" sz="1900" dirty="0"/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900" b="1" dirty="0"/>
              <a:t>1</a:t>
            </a:r>
            <a:r>
              <a:rPr lang="sl-SI" sz="1900" dirty="0"/>
              <a:t> = 	</a:t>
            </a:r>
            <a:r>
              <a:rPr lang="ru-RU" sz="1900" dirty="0"/>
              <a:t>варочная поверхность</a:t>
            </a:r>
            <a:endParaRPr lang="sl-SI" sz="19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900" b="1" dirty="0"/>
              <a:t>1</a:t>
            </a:r>
            <a:r>
              <a:rPr lang="sl-SI" sz="1900" dirty="0"/>
              <a:t> = 	</a:t>
            </a:r>
            <a:r>
              <a:rPr lang="ru-RU" sz="1900" dirty="0"/>
              <a:t>Ширина</a:t>
            </a:r>
            <a:r>
              <a:rPr lang="sl-SI" sz="1900" dirty="0"/>
              <a:t> (</a:t>
            </a:r>
            <a:r>
              <a:rPr lang="sl-SI" sz="1900" b="1" dirty="0"/>
              <a:t>3</a:t>
            </a:r>
            <a:r>
              <a:rPr lang="sl-SI" sz="1900" dirty="0"/>
              <a:t> = </a:t>
            </a:r>
            <a:r>
              <a:rPr lang="sl-SI" sz="1900" dirty="0" smtClean="0"/>
              <a:t>3Xcm</a:t>
            </a:r>
            <a:r>
              <a:rPr lang="sl-SI" sz="1900" dirty="0"/>
              <a:t>; </a:t>
            </a:r>
            <a:r>
              <a:rPr lang="sl-SI" sz="1900" b="1" dirty="0"/>
              <a:t>6</a:t>
            </a:r>
            <a:r>
              <a:rPr lang="sl-SI" sz="1900" dirty="0"/>
              <a:t> = 6Xcm; </a:t>
            </a:r>
            <a:r>
              <a:rPr lang="sl-SI" sz="1900" b="1" dirty="0"/>
              <a:t>7</a:t>
            </a:r>
            <a:r>
              <a:rPr lang="sl-SI" sz="1900" dirty="0"/>
              <a:t> = 7Xcm; </a:t>
            </a:r>
            <a:r>
              <a:rPr lang="sl-SI" sz="1900" b="1" dirty="0"/>
              <a:t>8</a:t>
            </a:r>
            <a:r>
              <a:rPr lang="sl-SI" sz="1900" dirty="0"/>
              <a:t> = 8Xcm; </a:t>
            </a:r>
            <a:r>
              <a:rPr lang="sl-SI" sz="1900" b="1" dirty="0"/>
              <a:t>9</a:t>
            </a:r>
            <a:r>
              <a:rPr lang="sl-SI" sz="1900" dirty="0"/>
              <a:t> = 9Xcm; 1 = </a:t>
            </a:r>
            <a:r>
              <a:rPr lang="sl-SI" sz="1900" dirty="0" smtClean="0"/>
              <a:t>1xxcm</a:t>
            </a:r>
            <a:r>
              <a:rPr lang="sl-SI" sz="1900" dirty="0"/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900" b="1" dirty="0"/>
              <a:t>4</a:t>
            </a:r>
            <a:r>
              <a:rPr lang="sl-SI" sz="1900" dirty="0"/>
              <a:t> = 	</a:t>
            </a:r>
            <a:r>
              <a:rPr lang="ru-RU" sz="1900" dirty="0"/>
              <a:t>версия</a:t>
            </a:r>
            <a:endParaRPr lang="sl-SI" sz="19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900" b="1" dirty="0"/>
              <a:t>5</a:t>
            </a:r>
            <a:r>
              <a:rPr lang="sl-SI" sz="1900" dirty="0"/>
              <a:t> = 	</a:t>
            </a:r>
            <a:r>
              <a:rPr lang="ru-RU" sz="1900" dirty="0" smtClean="0"/>
              <a:t>Тип управления </a:t>
            </a:r>
            <a:r>
              <a:rPr lang="sl-SI" sz="1900" dirty="0"/>
              <a:t>(</a:t>
            </a:r>
            <a:r>
              <a:rPr lang="sl-SI" sz="1900" b="1" dirty="0"/>
              <a:t>3</a:t>
            </a:r>
            <a:r>
              <a:rPr lang="sl-SI" sz="1900" dirty="0"/>
              <a:t> = hi-light; </a:t>
            </a:r>
            <a:r>
              <a:rPr lang="sl-SI" sz="1900" b="1" dirty="0"/>
              <a:t>4</a:t>
            </a:r>
            <a:r>
              <a:rPr lang="sl-SI" sz="1900" dirty="0"/>
              <a:t> =</a:t>
            </a:r>
            <a:r>
              <a:rPr lang="ru-RU" sz="1900" dirty="0"/>
              <a:t> индукция</a:t>
            </a:r>
            <a:r>
              <a:rPr lang="sl-SI" sz="1900" dirty="0"/>
              <a:t> </a:t>
            </a:r>
            <a:r>
              <a:rPr lang="en-US" sz="1900" dirty="0"/>
              <a:t>I</a:t>
            </a:r>
            <a:r>
              <a:rPr lang="sl-SI" sz="1900" dirty="0"/>
              <a:t>ris</a:t>
            </a:r>
            <a:r>
              <a:rPr lang="en-US" sz="1900" dirty="0"/>
              <a:t>Control</a:t>
            </a:r>
            <a:r>
              <a:rPr lang="sl-SI" sz="1900" dirty="0"/>
              <a:t>,</a:t>
            </a:r>
            <a:r>
              <a:rPr lang="en-US" sz="1900" dirty="0"/>
              <a:t> </a:t>
            </a:r>
            <a:r>
              <a:rPr lang="sl-SI" sz="1900" b="1" dirty="0"/>
              <a:t>5</a:t>
            </a:r>
            <a:r>
              <a:rPr lang="sl-SI" sz="1900" dirty="0"/>
              <a:t> = </a:t>
            </a:r>
            <a:r>
              <a:rPr lang="ru-RU" sz="1900" dirty="0"/>
              <a:t>индукция </a:t>
            </a:r>
            <a:r>
              <a:rPr lang="en-US" sz="1900" dirty="0" err="1"/>
              <a:t>IrisControl</a:t>
            </a:r>
            <a:r>
              <a:rPr lang="ru-RU" sz="1900" dirty="0" smtClean="0"/>
              <a:t>, </a:t>
            </a:r>
            <a:r>
              <a:rPr lang="ru-RU" sz="1900" dirty="0"/>
              <a:t>индукция </a:t>
            </a:r>
            <a:r>
              <a:rPr lang="en-US" sz="1900" dirty="0" err="1"/>
              <a:t>Octa</a:t>
            </a:r>
            <a:r>
              <a:rPr lang="sl-SI" sz="1900" dirty="0"/>
              <a:t>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900" b="1" dirty="0"/>
              <a:t>A</a:t>
            </a:r>
            <a:r>
              <a:rPr lang="sl-SI" sz="1900" dirty="0"/>
              <a:t> =	</a:t>
            </a:r>
            <a:r>
              <a:rPr lang="ru-RU" sz="1900" dirty="0"/>
              <a:t>Цвет</a:t>
            </a:r>
            <a:r>
              <a:rPr lang="sl-SI" sz="1900" dirty="0"/>
              <a:t> (</a:t>
            </a:r>
            <a:r>
              <a:rPr lang="sl-SI" sz="1900" b="1" dirty="0"/>
              <a:t>S</a:t>
            </a:r>
            <a:r>
              <a:rPr lang="sl-SI" sz="1900" dirty="0"/>
              <a:t> = </a:t>
            </a:r>
            <a:r>
              <a:rPr lang="ru-RU" sz="1900" dirty="0" err="1"/>
              <a:t>нерж.сталь</a:t>
            </a:r>
            <a:r>
              <a:rPr lang="sl-SI" sz="1900" dirty="0"/>
              <a:t>; </a:t>
            </a:r>
            <a:r>
              <a:rPr lang="sl-SI" sz="1900" b="1" dirty="0"/>
              <a:t>A</a:t>
            </a:r>
            <a:r>
              <a:rPr lang="sl-SI" sz="1900" dirty="0"/>
              <a:t> = </a:t>
            </a:r>
            <a:r>
              <a:rPr lang="ru-RU" sz="1900" dirty="0"/>
              <a:t>Антрацит</a:t>
            </a:r>
            <a:r>
              <a:rPr lang="sl-SI" sz="1900" dirty="0"/>
              <a:t>; </a:t>
            </a:r>
            <a:r>
              <a:rPr lang="sl-SI" sz="1900" b="1" dirty="0"/>
              <a:t>M</a:t>
            </a:r>
            <a:r>
              <a:rPr lang="sl-SI" sz="1900" dirty="0"/>
              <a:t> = </a:t>
            </a:r>
            <a:r>
              <a:rPr lang="ru-RU" sz="1900" dirty="0"/>
              <a:t>Черный матовый</a:t>
            </a:r>
            <a:r>
              <a:rPr lang="sl-SI" sz="1900" dirty="0"/>
              <a:t>; </a:t>
            </a:r>
            <a:r>
              <a:rPr lang="sl-SI" sz="1900" b="1" dirty="0" smtClean="0"/>
              <a:t>G</a:t>
            </a:r>
            <a:r>
              <a:rPr lang="sl-SI" sz="1900" dirty="0" smtClean="0"/>
              <a:t> </a:t>
            </a:r>
            <a:r>
              <a:rPr lang="sl-SI" sz="1900" dirty="0"/>
              <a:t>= </a:t>
            </a:r>
            <a:r>
              <a:rPr lang="ru-RU" sz="1900" dirty="0" smtClean="0"/>
              <a:t>черный глянец</a:t>
            </a:r>
            <a:r>
              <a:rPr lang="sl-SI" sz="1900" dirty="0" smtClean="0"/>
              <a:t>)</a:t>
            </a:r>
            <a:endParaRPr lang="ru-RU" sz="19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/>
              <a:t>F=                  </a:t>
            </a:r>
            <a:r>
              <a:rPr lang="ru-RU" sz="1900" dirty="0" smtClean="0"/>
              <a:t>Тип установки (</a:t>
            </a:r>
            <a:r>
              <a:rPr lang="en-US" sz="1900" dirty="0" smtClean="0"/>
              <a:t>F= </a:t>
            </a:r>
            <a:r>
              <a:rPr lang="ru-RU" sz="1900" dirty="0" smtClean="0"/>
              <a:t>вровень со столешницей, заподлицо)</a:t>
            </a:r>
            <a:endParaRPr lang="sl-SI" sz="19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900" b="1" dirty="0"/>
              <a:t>B</a:t>
            </a:r>
            <a:r>
              <a:rPr lang="sl-SI" sz="1900" dirty="0"/>
              <a:t>  =	</a:t>
            </a:r>
            <a:r>
              <a:rPr lang="ru-RU" sz="1900" dirty="0"/>
              <a:t>Тип газа</a:t>
            </a:r>
            <a:r>
              <a:rPr lang="sl-SI" sz="1900" dirty="0"/>
              <a:t> (</a:t>
            </a:r>
            <a:r>
              <a:rPr lang="sl-SI" sz="1900" b="1" dirty="0"/>
              <a:t>B</a:t>
            </a:r>
            <a:r>
              <a:rPr lang="sl-SI" sz="1900" dirty="0"/>
              <a:t> = G20/20)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773993" y="860811"/>
            <a:ext cx="10643976" cy="82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effectLst/>
                <a:latin typeface="Helvetica LT Std Light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D32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D32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D32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D32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D32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D32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D32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D32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ru-RU" kern="0" dirty="0" smtClean="0"/>
              <a:t>Варочные панели</a:t>
            </a:r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10864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773993" y="860811"/>
            <a:ext cx="10643976" cy="820460"/>
          </a:xfrm>
        </p:spPr>
        <p:txBody>
          <a:bodyPr/>
          <a:lstStyle/>
          <a:p>
            <a:r>
              <a:rPr lang="ru-RU" dirty="0" smtClean="0"/>
              <a:t>Посудомоечные машины</a:t>
            </a:r>
            <a:endParaRPr lang="sv-SE" dirty="0"/>
          </a:p>
        </p:txBody>
      </p:sp>
      <p:sp>
        <p:nvSpPr>
          <p:cNvPr id="8" name="Pravokotnik 2"/>
          <p:cNvSpPr/>
          <p:nvPr/>
        </p:nvSpPr>
        <p:spPr bwMode="auto">
          <a:xfrm>
            <a:off x="2639273" y="1701202"/>
            <a:ext cx="6052681" cy="129085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08850" tIns="54425" rIns="108850" bIns="54425" numCol="1" rtlCol="0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400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DFI676GXXL</a:t>
            </a:r>
            <a:r>
              <a:rPr lang="ru-RU" sz="6400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/1</a:t>
            </a:r>
            <a:endParaRPr lang="en-US" sz="2900" dirty="0">
              <a:solidFill>
                <a:srgbClr val="000000"/>
              </a:solidFill>
            </a:endParaRPr>
          </a:p>
        </p:txBody>
      </p:sp>
      <p:sp>
        <p:nvSpPr>
          <p:cNvPr id="9" name="PoljeZBesedilom 10"/>
          <p:cNvSpPr txBox="1"/>
          <p:nvPr/>
        </p:nvSpPr>
        <p:spPr>
          <a:xfrm>
            <a:off x="350296" y="3141695"/>
            <a:ext cx="11485206" cy="3695510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1900" b="1" dirty="0"/>
              <a:t>D </a:t>
            </a:r>
            <a:r>
              <a:rPr lang="sl-SI" sz="1900" dirty="0"/>
              <a:t>= </a:t>
            </a:r>
            <a:r>
              <a:rPr lang="ru-RU" sz="1900" dirty="0"/>
              <a:t>       Посудомоечная </a:t>
            </a:r>
            <a:r>
              <a:rPr lang="ru-RU" sz="1900" dirty="0" smtClean="0"/>
              <a:t>машина</a:t>
            </a:r>
          </a:p>
          <a:p>
            <a:pPr marL="538163" indent="-538163"/>
            <a:r>
              <a:rPr lang="en-US" sz="1900" dirty="0" smtClean="0"/>
              <a:t>FI=         </a:t>
            </a:r>
            <a:r>
              <a:rPr lang="ru-RU" sz="1900" dirty="0" smtClean="0"/>
              <a:t>Тип прибора (</a:t>
            </a:r>
            <a:r>
              <a:rPr lang="en-US" sz="1900" dirty="0" smtClean="0"/>
              <a:t>FI= </a:t>
            </a:r>
            <a:r>
              <a:rPr lang="ru-RU" sz="1900" dirty="0" smtClean="0"/>
              <a:t>полностью встраиваемая, </a:t>
            </a:r>
            <a:r>
              <a:rPr lang="en-US" sz="1900" dirty="0" smtClean="0"/>
              <a:t>SD=</a:t>
            </a:r>
            <a:r>
              <a:rPr lang="ru-RU" sz="1900" dirty="0" smtClean="0"/>
              <a:t> </a:t>
            </a:r>
            <a:r>
              <a:rPr lang="ru-RU" sz="1900" dirty="0" smtClean="0"/>
              <a:t>полностью </a:t>
            </a:r>
            <a:r>
              <a:rPr lang="ru-RU" sz="1900" dirty="0" err="1" smtClean="0"/>
              <a:t>встр.со</a:t>
            </a:r>
            <a:r>
              <a:rPr lang="ru-RU" sz="1900" dirty="0" smtClean="0"/>
              <a:t> </a:t>
            </a:r>
            <a:r>
              <a:rPr lang="ru-RU" sz="1900" dirty="0" err="1" smtClean="0"/>
              <a:t>слайдерной</a:t>
            </a:r>
            <a:r>
              <a:rPr lang="ru-RU" sz="1900" dirty="0" smtClean="0"/>
              <a:t> дверью,</a:t>
            </a:r>
            <a:r>
              <a:rPr lang="en-US" sz="1900" dirty="0" smtClean="0"/>
              <a:t>FS= </a:t>
            </a:r>
            <a:r>
              <a:rPr lang="ru-RU" sz="1900" dirty="0" smtClean="0"/>
              <a:t> </a:t>
            </a:r>
            <a:r>
              <a:rPr lang="ru-RU" sz="1900" dirty="0" err="1" smtClean="0"/>
              <a:t>отдельностоящая</a:t>
            </a:r>
            <a:r>
              <a:rPr lang="ru-RU" sz="1900" dirty="0" smtClean="0"/>
              <a:t>, </a:t>
            </a:r>
            <a:r>
              <a:rPr lang="en-US" sz="1900" dirty="0" smtClean="0"/>
              <a:t>WCBI</a:t>
            </a:r>
            <a:r>
              <a:rPr lang="ru-RU" sz="1900" dirty="0" smtClean="0"/>
              <a:t>= проф. Частично встраиваемая)</a:t>
            </a:r>
            <a:endParaRPr lang="sl-SI" sz="1900" dirty="0"/>
          </a:p>
          <a:p>
            <a:r>
              <a:rPr lang="ru-RU" sz="1900" b="1" dirty="0" smtClean="0"/>
              <a:t>6</a:t>
            </a:r>
            <a:r>
              <a:rPr lang="sl-SI" sz="1900" dirty="0" smtClean="0"/>
              <a:t> </a:t>
            </a:r>
            <a:r>
              <a:rPr lang="sl-SI" sz="1900" dirty="0"/>
              <a:t>= </a:t>
            </a:r>
            <a:r>
              <a:rPr lang="ru-RU" sz="1900" dirty="0"/>
              <a:t>        Тип интерфейса </a:t>
            </a:r>
            <a:r>
              <a:rPr lang="ru-RU" sz="1900" dirty="0" smtClean="0"/>
              <a:t>(</a:t>
            </a:r>
            <a:r>
              <a:rPr lang="ru-RU" sz="1900" b="1" dirty="0" smtClean="0"/>
              <a:t>2 </a:t>
            </a:r>
            <a:r>
              <a:rPr lang="ru-RU" sz="1900" dirty="0"/>
              <a:t>= </a:t>
            </a:r>
            <a:r>
              <a:rPr lang="en-US" sz="1900" dirty="0"/>
              <a:t>Classic</a:t>
            </a:r>
            <a:r>
              <a:rPr lang="ru-RU" sz="1900" dirty="0"/>
              <a:t>, </a:t>
            </a:r>
            <a:r>
              <a:rPr lang="ru-RU" sz="1900" b="1" dirty="0" smtClean="0"/>
              <a:t>4 </a:t>
            </a:r>
            <a:r>
              <a:rPr lang="ru-RU" sz="1900" dirty="0"/>
              <a:t>=</a:t>
            </a:r>
            <a:r>
              <a:rPr lang="en-US" sz="1900" dirty="0"/>
              <a:t> Logic</a:t>
            </a:r>
            <a:r>
              <a:rPr lang="ru-RU" sz="1900" dirty="0"/>
              <a:t>,  </a:t>
            </a:r>
            <a:r>
              <a:rPr lang="ru-RU" sz="1900" b="1" dirty="0" smtClean="0"/>
              <a:t>6 </a:t>
            </a:r>
            <a:r>
              <a:rPr lang="ru-RU" sz="1900" dirty="0"/>
              <a:t>=</a:t>
            </a:r>
            <a:r>
              <a:rPr lang="en-US" sz="1900" dirty="0"/>
              <a:t> Style)</a:t>
            </a:r>
            <a:endParaRPr lang="sl-SI" sz="1900" dirty="0"/>
          </a:p>
          <a:p>
            <a:r>
              <a:rPr lang="ru-RU" sz="1900" b="1" dirty="0" smtClean="0"/>
              <a:t>7</a:t>
            </a:r>
            <a:r>
              <a:rPr lang="sl-SI" sz="1900" dirty="0" smtClean="0"/>
              <a:t> </a:t>
            </a:r>
            <a:r>
              <a:rPr lang="sl-SI" sz="1900" dirty="0"/>
              <a:t>= </a:t>
            </a:r>
            <a:r>
              <a:rPr lang="ru-RU" sz="1900" dirty="0"/>
              <a:t>        </a:t>
            </a:r>
            <a:r>
              <a:rPr lang="ru-RU" sz="1900" dirty="0" smtClean="0"/>
              <a:t>Загрузка комплектов (тестовая) (</a:t>
            </a:r>
            <a:r>
              <a:rPr lang="ru-RU" sz="1900" b="1" dirty="0" smtClean="0"/>
              <a:t>7 </a:t>
            </a:r>
            <a:r>
              <a:rPr lang="ru-RU" sz="1900" dirty="0"/>
              <a:t>= </a:t>
            </a:r>
            <a:r>
              <a:rPr lang="ru-RU" sz="1900" dirty="0" smtClean="0"/>
              <a:t>17 , </a:t>
            </a:r>
            <a:r>
              <a:rPr lang="ru-RU" sz="1900" b="1" dirty="0"/>
              <a:t>4 </a:t>
            </a:r>
            <a:r>
              <a:rPr lang="ru-RU" sz="1900" dirty="0"/>
              <a:t>= </a:t>
            </a:r>
            <a:r>
              <a:rPr lang="ru-RU" sz="1900" dirty="0" smtClean="0"/>
              <a:t>14, 3= 13 )</a:t>
            </a:r>
            <a:endParaRPr lang="ru-RU" sz="1900" dirty="0"/>
          </a:p>
          <a:p>
            <a:r>
              <a:rPr lang="ru-RU" sz="1900" b="1" dirty="0" smtClean="0"/>
              <a:t>6 </a:t>
            </a:r>
            <a:r>
              <a:rPr lang="ru-RU" sz="1900" dirty="0"/>
              <a:t>=</a:t>
            </a:r>
            <a:r>
              <a:rPr lang="ru-RU" sz="1900" b="1" dirty="0"/>
              <a:t>         </a:t>
            </a:r>
            <a:r>
              <a:rPr lang="ru-RU" sz="1900" dirty="0" smtClean="0"/>
              <a:t>Уровень шума</a:t>
            </a:r>
            <a:r>
              <a:rPr lang="ru-RU" sz="1900" b="1" dirty="0" smtClean="0"/>
              <a:t> (</a:t>
            </a:r>
            <a:r>
              <a:rPr lang="en-US" sz="1900" dirty="0"/>
              <a:t>3 = 44 </a:t>
            </a:r>
            <a:r>
              <a:rPr lang="ru-RU" sz="1900" dirty="0" smtClean="0"/>
              <a:t>дБ,</a:t>
            </a:r>
            <a:r>
              <a:rPr lang="ru-RU" sz="1900" dirty="0"/>
              <a:t> </a:t>
            </a:r>
            <a:r>
              <a:rPr lang="en-US" sz="1900" dirty="0" smtClean="0"/>
              <a:t>4 </a:t>
            </a:r>
            <a:r>
              <a:rPr lang="en-US" sz="1900" dirty="0"/>
              <a:t>= 42 </a:t>
            </a:r>
            <a:r>
              <a:rPr lang="ru-RU" sz="1900" dirty="0" smtClean="0"/>
              <a:t>дБ,</a:t>
            </a:r>
            <a:r>
              <a:rPr lang="en-US" sz="1900" dirty="0" smtClean="0"/>
              <a:t>  </a:t>
            </a:r>
            <a:r>
              <a:rPr lang="en-US" sz="1900" dirty="0"/>
              <a:t>5 = 40 </a:t>
            </a:r>
            <a:r>
              <a:rPr lang="ru-RU" sz="1900" dirty="0" smtClean="0"/>
              <a:t>дБ, 6=</a:t>
            </a:r>
            <a:r>
              <a:rPr lang="en-US" sz="1900" dirty="0" smtClean="0"/>
              <a:t> </a:t>
            </a:r>
            <a:r>
              <a:rPr lang="ru-RU" sz="1900" dirty="0" smtClean="0"/>
              <a:t>3</a:t>
            </a:r>
            <a:r>
              <a:rPr lang="en-US" sz="1900" dirty="0" smtClean="0"/>
              <a:t>9 </a:t>
            </a:r>
            <a:r>
              <a:rPr lang="ru-RU" sz="1900" dirty="0" smtClean="0"/>
              <a:t>дБ</a:t>
            </a:r>
            <a:r>
              <a:rPr lang="en-US" sz="1900" dirty="0" smtClean="0"/>
              <a:t>)</a:t>
            </a:r>
            <a:endParaRPr lang="en-US" sz="1900" dirty="0"/>
          </a:p>
          <a:p>
            <a:endParaRPr lang="ru-RU" sz="1900" b="1" dirty="0"/>
          </a:p>
          <a:p>
            <a:r>
              <a:rPr lang="en-US" sz="1900" b="1" dirty="0"/>
              <a:t>XXL</a:t>
            </a:r>
            <a:r>
              <a:rPr lang="sl-SI" sz="1900" dirty="0"/>
              <a:t> =</a:t>
            </a:r>
            <a:r>
              <a:rPr lang="ru-RU" sz="1900" dirty="0"/>
              <a:t>    Особенности</a:t>
            </a:r>
            <a:r>
              <a:rPr lang="sl-SI" sz="1900" dirty="0"/>
              <a:t> (</a:t>
            </a:r>
            <a:r>
              <a:rPr lang="en-US" sz="1900" b="1" dirty="0"/>
              <a:t>XXL</a:t>
            </a:r>
            <a:r>
              <a:rPr lang="sl-SI" sz="1900" dirty="0"/>
              <a:t> = </a:t>
            </a:r>
            <a:r>
              <a:rPr lang="ru-RU" sz="1900" dirty="0"/>
              <a:t>высота </a:t>
            </a:r>
            <a:r>
              <a:rPr lang="ru-RU" sz="1900" dirty="0" smtClean="0"/>
              <a:t>86-91 </a:t>
            </a:r>
            <a:r>
              <a:rPr lang="ru-RU" sz="1900" dirty="0"/>
              <a:t>см, </a:t>
            </a:r>
            <a:r>
              <a:rPr lang="ru-RU" sz="1900" b="1" dirty="0" smtClean="0"/>
              <a:t>-</a:t>
            </a:r>
            <a:r>
              <a:rPr lang="en-US" sz="1900" b="1" dirty="0" smtClean="0"/>
              <a:t> </a:t>
            </a:r>
            <a:r>
              <a:rPr lang="en-US" sz="1900" dirty="0"/>
              <a:t>= </a:t>
            </a:r>
            <a:r>
              <a:rPr lang="ru-RU" sz="1900" dirty="0"/>
              <a:t>высота </a:t>
            </a:r>
            <a:r>
              <a:rPr lang="ru-RU" sz="1900" dirty="0" smtClean="0"/>
              <a:t>82-87 </a:t>
            </a:r>
            <a:r>
              <a:rPr lang="ru-RU" sz="1900" dirty="0"/>
              <a:t>см</a:t>
            </a:r>
            <a:r>
              <a:rPr lang="sl-SI" sz="1900" dirty="0" smtClean="0"/>
              <a:t>)</a:t>
            </a:r>
            <a:endParaRPr lang="ru-RU" sz="1900" dirty="0" smtClean="0"/>
          </a:p>
          <a:p>
            <a:r>
              <a:rPr lang="en-US" sz="1900" b="1" dirty="0" smtClean="0"/>
              <a:t>G</a:t>
            </a:r>
            <a:r>
              <a:rPr lang="ru-RU" sz="1900" b="1" dirty="0" smtClean="0"/>
              <a:t>=         </a:t>
            </a:r>
            <a:r>
              <a:rPr lang="ru-RU" sz="1900" dirty="0" smtClean="0"/>
              <a:t>Конструктивные особенности (</a:t>
            </a:r>
            <a:r>
              <a:rPr lang="en-US" sz="1900" dirty="0" smtClean="0"/>
              <a:t>G=</a:t>
            </a:r>
            <a:r>
              <a:rPr lang="ru-RU" sz="1900" dirty="0"/>
              <a:t>Контейнер </a:t>
            </a:r>
            <a:r>
              <a:rPr lang="ru-RU" sz="1900" dirty="0" smtClean="0"/>
              <a:t>рециркуляции</a:t>
            </a:r>
            <a:r>
              <a:rPr lang="en-US" sz="1900" dirty="0"/>
              <a:t>+BLDC </a:t>
            </a:r>
            <a:r>
              <a:rPr lang="ru-RU" sz="1900" dirty="0" smtClean="0"/>
              <a:t>насос, </a:t>
            </a:r>
            <a:r>
              <a:rPr lang="en-US" sz="1900" dirty="0" smtClean="0"/>
              <a:t>B= BLDC </a:t>
            </a:r>
            <a:r>
              <a:rPr lang="ru-RU" sz="1900" dirty="0" smtClean="0"/>
              <a:t>насос)</a:t>
            </a:r>
            <a:endParaRPr lang="ru-RU" sz="1900" dirty="0"/>
          </a:p>
          <a:p>
            <a:r>
              <a:rPr lang="ru-RU" sz="1900" b="1" dirty="0" smtClean="0"/>
              <a:t>1=          </a:t>
            </a:r>
            <a:r>
              <a:rPr lang="ru-RU" sz="1900" dirty="0" smtClean="0"/>
              <a:t>Новая генерация 2021 г</a:t>
            </a:r>
            <a:endParaRPr lang="en-US" sz="1900" dirty="0"/>
          </a:p>
          <a:p>
            <a:r>
              <a:rPr lang="en-US" sz="1900" b="1" dirty="0"/>
              <a:t>W</a:t>
            </a:r>
            <a:r>
              <a:rPr lang="ru-RU" sz="1900" b="1" dirty="0"/>
              <a:t> </a:t>
            </a:r>
            <a:r>
              <a:rPr lang="en-US" sz="1900" dirty="0"/>
              <a:t>=      </a:t>
            </a:r>
            <a:r>
              <a:rPr lang="ru-RU" sz="1900" dirty="0" smtClean="0"/>
              <a:t> Цвет </a:t>
            </a:r>
            <a:r>
              <a:rPr lang="en-US" sz="1900" dirty="0"/>
              <a:t>( </a:t>
            </a:r>
            <a:r>
              <a:rPr lang="en-US" sz="1900" b="1" dirty="0"/>
              <a:t>W</a:t>
            </a:r>
            <a:r>
              <a:rPr lang="ru-RU" sz="1900" dirty="0"/>
              <a:t>= белый,</a:t>
            </a:r>
            <a:r>
              <a:rPr lang="en-US" sz="1900" dirty="0"/>
              <a:t> </a:t>
            </a:r>
            <a:r>
              <a:rPr lang="en-US" sz="1900" b="1" dirty="0"/>
              <a:t>S</a:t>
            </a:r>
            <a:r>
              <a:rPr lang="ru-RU" sz="1900" dirty="0"/>
              <a:t>= нержавеющая сталь)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728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773993" y="860811"/>
            <a:ext cx="10643976" cy="820460"/>
          </a:xfrm>
        </p:spPr>
        <p:txBody>
          <a:bodyPr/>
          <a:lstStyle/>
          <a:p>
            <a:r>
              <a:rPr lang="ru-RU" dirty="0" smtClean="0"/>
              <a:t>Стиральные машины</a:t>
            </a:r>
            <a:endParaRPr lang="sv-SE" dirty="0"/>
          </a:p>
        </p:txBody>
      </p:sp>
      <p:sp>
        <p:nvSpPr>
          <p:cNvPr id="8" name="Pravokotnik 2"/>
          <p:cNvSpPr/>
          <p:nvPr/>
        </p:nvSpPr>
        <p:spPr bwMode="auto">
          <a:xfrm>
            <a:off x="2926854" y="1821143"/>
            <a:ext cx="6052681" cy="129085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08850" tIns="54425" rIns="108850" bIns="54425" numCol="1" rtlCol="0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400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W6098X.S</a:t>
            </a:r>
            <a:r>
              <a:rPr lang="ru-RU" sz="6400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/2</a:t>
            </a:r>
            <a:endParaRPr lang="en-US" sz="2900" dirty="0">
              <a:solidFill>
                <a:srgbClr val="000000"/>
              </a:solidFill>
            </a:endParaRPr>
          </a:p>
        </p:txBody>
      </p:sp>
      <p:sp>
        <p:nvSpPr>
          <p:cNvPr id="9" name="PoljeZBesedilom 10"/>
          <p:cNvSpPr txBox="1"/>
          <p:nvPr/>
        </p:nvSpPr>
        <p:spPr>
          <a:xfrm>
            <a:off x="478582" y="3121871"/>
            <a:ext cx="11485206" cy="340312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1900" b="1" dirty="0"/>
              <a:t>W</a:t>
            </a:r>
            <a:r>
              <a:rPr lang="sl-SI" sz="1900" dirty="0"/>
              <a:t>= </a:t>
            </a:r>
            <a:r>
              <a:rPr lang="ru-RU" sz="1900" dirty="0"/>
              <a:t>        Стиральная машина</a:t>
            </a:r>
            <a:endParaRPr lang="sl-SI" sz="1900" dirty="0"/>
          </a:p>
          <a:p>
            <a:r>
              <a:rPr lang="ru-RU" sz="1900" b="1" dirty="0" smtClean="0"/>
              <a:t>6</a:t>
            </a:r>
            <a:r>
              <a:rPr lang="sl-SI" sz="1900" dirty="0" smtClean="0"/>
              <a:t> </a:t>
            </a:r>
            <a:r>
              <a:rPr lang="sl-SI" sz="1900" dirty="0"/>
              <a:t>= </a:t>
            </a:r>
            <a:r>
              <a:rPr lang="ru-RU" sz="1900" dirty="0"/>
              <a:t>        Тип интерфейса </a:t>
            </a:r>
            <a:r>
              <a:rPr lang="ru-RU" sz="1900" dirty="0" smtClean="0"/>
              <a:t>(</a:t>
            </a:r>
            <a:r>
              <a:rPr lang="en-US" sz="1900" b="1" dirty="0" smtClean="0"/>
              <a:t>2</a:t>
            </a:r>
            <a:r>
              <a:rPr lang="ru-RU" sz="1900" b="1" dirty="0" smtClean="0"/>
              <a:t> </a:t>
            </a:r>
            <a:r>
              <a:rPr lang="ru-RU" sz="1900" dirty="0"/>
              <a:t>=</a:t>
            </a:r>
            <a:r>
              <a:rPr lang="en-US" sz="1900" dirty="0"/>
              <a:t> </a:t>
            </a:r>
            <a:r>
              <a:rPr lang="en-US" sz="1900" dirty="0" smtClean="0"/>
              <a:t>Classic</a:t>
            </a:r>
            <a:r>
              <a:rPr lang="ru-RU" sz="1900" dirty="0" smtClean="0"/>
              <a:t>, </a:t>
            </a:r>
            <a:r>
              <a:rPr lang="en-US" sz="1900" b="1" dirty="0" smtClean="0"/>
              <a:t>4</a:t>
            </a:r>
            <a:r>
              <a:rPr lang="ru-RU" sz="1900" b="1" dirty="0" smtClean="0"/>
              <a:t> </a:t>
            </a:r>
            <a:r>
              <a:rPr lang="ru-RU" sz="1900" dirty="0"/>
              <a:t>= </a:t>
            </a:r>
            <a:r>
              <a:rPr lang="en-US" sz="1900" dirty="0"/>
              <a:t>Logic</a:t>
            </a:r>
            <a:r>
              <a:rPr lang="ru-RU" sz="1900" dirty="0"/>
              <a:t>,  </a:t>
            </a:r>
            <a:r>
              <a:rPr lang="en-US" sz="1900" b="1" dirty="0" smtClean="0"/>
              <a:t>6</a:t>
            </a:r>
            <a:r>
              <a:rPr lang="ru-RU" sz="1900" b="1" dirty="0" smtClean="0"/>
              <a:t> </a:t>
            </a:r>
            <a:r>
              <a:rPr lang="ru-RU" sz="1900" dirty="0"/>
              <a:t>=</a:t>
            </a:r>
            <a:r>
              <a:rPr lang="en-US" sz="1900" dirty="0"/>
              <a:t> Style)</a:t>
            </a:r>
            <a:endParaRPr lang="sl-SI" sz="1900" dirty="0"/>
          </a:p>
          <a:p>
            <a:r>
              <a:rPr lang="ru-RU" sz="1900" b="1" dirty="0" smtClean="0"/>
              <a:t>09</a:t>
            </a:r>
            <a:r>
              <a:rPr lang="sl-SI" sz="1900" dirty="0" smtClean="0"/>
              <a:t> </a:t>
            </a:r>
            <a:r>
              <a:rPr lang="sl-SI" sz="1900" dirty="0"/>
              <a:t>= </a:t>
            </a:r>
            <a:r>
              <a:rPr lang="en-US" sz="1900" dirty="0" smtClean="0"/>
              <a:t>      </a:t>
            </a:r>
            <a:r>
              <a:rPr lang="ru-RU" sz="1900" dirty="0" smtClean="0"/>
              <a:t>Загрузка </a:t>
            </a:r>
            <a:r>
              <a:rPr lang="sl-SI" sz="1900" dirty="0" smtClean="0"/>
              <a:t>(</a:t>
            </a:r>
            <a:r>
              <a:rPr lang="ru-RU" sz="1900" b="1" dirty="0" smtClean="0"/>
              <a:t>08</a:t>
            </a:r>
            <a:r>
              <a:rPr lang="sl-SI" sz="1900" dirty="0" smtClean="0"/>
              <a:t> </a:t>
            </a:r>
            <a:r>
              <a:rPr lang="sl-SI" sz="1900" dirty="0"/>
              <a:t>= </a:t>
            </a:r>
            <a:r>
              <a:rPr lang="ru-RU" sz="1900" dirty="0" smtClean="0"/>
              <a:t>8 кг,</a:t>
            </a:r>
            <a:r>
              <a:rPr lang="sl-SI" sz="1900" b="1" dirty="0" smtClean="0"/>
              <a:t> </a:t>
            </a:r>
            <a:r>
              <a:rPr lang="ru-RU" sz="1900" b="1" dirty="0" smtClean="0"/>
              <a:t>09</a:t>
            </a:r>
            <a:r>
              <a:rPr lang="sl-SI" sz="1900" b="1" dirty="0" smtClean="0"/>
              <a:t> </a:t>
            </a:r>
            <a:r>
              <a:rPr lang="sl-SI" sz="1900" dirty="0"/>
              <a:t>= </a:t>
            </a:r>
            <a:r>
              <a:rPr lang="ru-RU" sz="1900" dirty="0" smtClean="0"/>
              <a:t>9 кг; </a:t>
            </a:r>
            <a:r>
              <a:rPr lang="ru-RU" sz="1900" b="1" dirty="0" smtClean="0"/>
              <a:t>11</a:t>
            </a:r>
            <a:r>
              <a:rPr lang="en-US" sz="1900" dirty="0" smtClean="0"/>
              <a:t> </a:t>
            </a:r>
            <a:r>
              <a:rPr lang="en-US" sz="1900" dirty="0"/>
              <a:t>= </a:t>
            </a:r>
            <a:r>
              <a:rPr lang="ru-RU" sz="1900" dirty="0" smtClean="0"/>
              <a:t>11 кг</a:t>
            </a:r>
            <a:r>
              <a:rPr lang="sl-SI" sz="1900" dirty="0" smtClean="0"/>
              <a:t>)</a:t>
            </a:r>
            <a:endParaRPr lang="ru-RU" sz="1900" dirty="0"/>
          </a:p>
          <a:p>
            <a:r>
              <a:rPr lang="ru-RU" sz="1900" b="1" dirty="0" smtClean="0"/>
              <a:t>8 </a:t>
            </a:r>
            <a:r>
              <a:rPr lang="ru-RU" sz="1900" dirty="0"/>
              <a:t>=</a:t>
            </a:r>
            <a:r>
              <a:rPr lang="ru-RU" sz="1900" b="1" dirty="0"/>
              <a:t>         </a:t>
            </a:r>
            <a:r>
              <a:rPr lang="ru-RU" sz="1900" dirty="0" smtClean="0"/>
              <a:t>Обороты отжима (4= 1400об/мин, 6= 1600 об/мин, 8= 1800 об/мин)</a:t>
            </a:r>
            <a:endParaRPr lang="ru-RU" sz="1900" b="1" dirty="0"/>
          </a:p>
          <a:p>
            <a:pPr marL="717550" indent="-717550"/>
            <a:r>
              <a:rPr lang="ru-RU" sz="1900" b="1" dirty="0"/>
              <a:t>Х</a:t>
            </a:r>
            <a:r>
              <a:rPr lang="ru-RU" sz="1900" b="1" dirty="0" smtClean="0"/>
              <a:t> </a:t>
            </a:r>
            <a:r>
              <a:rPr lang="ru-RU" sz="1900" dirty="0"/>
              <a:t>=         </a:t>
            </a:r>
            <a:r>
              <a:rPr lang="ru-RU" sz="1900" dirty="0" smtClean="0"/>
              <a:t>Конструктивные особенности (С</a:t>
            </a:r>
            <a:r>
              <a:rPr lang="ru-RU" sz="1900" dirty="0"/>
              <a:t>= чугунные </a:t>
            </a:r>
            <a:r>
              <a:rPr lang="ru-RU" sz="1900" dirty="0" smtClean="0"/>
              <a:t>противовесы, P</a:t>
            </a:r>
            <a:r>
              <a:rPr lang="ru-RU" sz="1900" dirty="0"/>
              <a:t>= </a:t>
            </a:r>
            <a:r>
              <a:rPr lang="ru-RU" sz="1900" dirty="0" smtClean="0"/>
              <a:t>P</a:t>
            </a:r>
            <a:r>
              <a:rPr lang="en-US" sz="1900" dirty="0" err="1" smtClean="0"/>
              <a:t>ro</a:t>
            </a:r>
            <a:r>
              <a:rPr lang="ru-RU" sz="1900" dirty="0" smtClean="0"/>
              <a:t> </a:t>
            </a:r>
            <a:r>
              <a:rPr lang="ru-RU" sz="1900" dirty="0" err="1" smtClean="0"/>
              <a:t>wash</a:t>
            </a:r>
            <a:r>
              <a:rPr lang="ru-RU" sz="1900" dirty="0" smtClean="0"/>
              <a:t>, </a:t>
            </a:r>
            <a:r>
              <a:rPr lang="en-US" sz="1900" dirty="0" smtClean="0"/>
              <a:t>R=Pro wash</a:t>
            </a:r>
            <a:r>
              <a:rPr lang="ru-RU" sz="1900" dirty="0" smtClean="0"/>
              <a:t> </a:t>
            </a:r>
            <a:r>
              <a:rPr lang="en-US" sz="1900" dirty="0" smtClean="0"/>
              <a:t>+</a:t>
            </a:r>
            <a:r>
              <a:rPr lang="ru-RU" sz="1900" dirty="0" smtClean="0"/>
              <a:t> </a:t>
            </a:r>
            <a:r>
              <a:rPr lang="en-US" sz="1900" dirty="0" smtClean="0"/>
              <a:t>ADS</a:t>
            </a:r>
            <a:r>
              <a:rPr lang="ru-RU" sz="1900" dirty="0"/>
              <a:t>,</a:t>
            </a:r>
            <a:r>
              <a:rPr lang="en-US" sz="1900" dirty="0" smtClean="0"/>
              <a:t>  X=Pro wash</a:t>
            </a:r>
            <a:r>
              <a:rPr lang="ru-RU" sz="1900" dirty="0" smtClean="0"/>
              <a:t> </a:t>
            </a:r>
            <a:r>
              <a:rPr lang="en-US" sz="1900" dirty="0" smtClean="0"/>
              <a:t>+</a:t>
            </a:r>
            <a:r>
              <a:rPr lang="ru-RU" sz="1900" dirty="0" smtClean="0"/>
              <a:t> </a:t>
            </a:r>
            <a:r>
              <a:rPr lang="en-US" sz="1900" dirty="0" smtClean="0"/>
              <a:t>ADS </a:t>
            </a:r>
            <a:r>
              <a:rPr lang="ru-RU" sz="1900" dirty="0" smtClean="0"/>
              <a:t>+подключение к горячей воде)</a:t>
            </a:r>
            <a:endParaRPr lang="ru-RU" sz="1900" dirty="0"/>
          </a:p>
          <a:p>
            <a:r>
              <a:rPr lang="en-US" sz="1900" b="1" dirty="0" smtClean="0"/>
              <a:t>S</a:t>
            </a:r>
            <a:r>
              <a:rPr lang="sl-SI" sz="1900" dirty="0" smtClean="0"/>
              <a:t> </a:t>
            </a:r>
            <a:r>
              <a:rPr lang="sl-SI" sz="1900" dirty="0"/>
              <a:t>=</a:t>
            </a:r>
            <a:r>
              <a:rPr lang="ru-RU" sz="1900" dirty="0"/>
              <a:t>        </a:t>
            </a:r>
            <a:r>
              <a:rPr lang="ru-RU" sz="1900" dirty="0" smtClean="0"/>
              <a:t> Цвет </a:t>
            </a:r>
            <a:r>
              <a:rPr lang="ru-RU" sz="1900" dirty="0"/>
              <a:t>( W= белый</a:t>
            </a:r>
            <a:r>
              <a:rPr lang="ru-RU" sz="1900" dirty="0" smtClean="0"/>
              <a:t>, </a:t>
            </a:r>
            <a:r>
              <a:rPr lang="en-US" sz="1900" dirty="0" smtClean="0"/>
              <a:t>T</a:t>
            </a:r>
            <a:r>
              <a:rPr lang="ru-RU" sz="1900" dirty="0" smtClean="0"/>
              <a:t>= титан, </a:t>
            </a:r>
            <a:r>
              <a:rPr lang="ru-RU" sz="1900" dirty="0"/>
              <a:t>S= нержавеющая сталь) </a:t>
            </a:r>
          </a:p>
          <a:p>
            <a:r>
              <a:rPr lang="en-US" sz="1900" b="1" dirty="0" smtClean="0"/>
              <a:t>2</a:t>
            </a:r>
            <a:r>
              <a:rPr lang="en-US" sz="1900" dirty="0" smtClean="0"/>
              <a:t>=         </a:t>
            </a:r>
            <a:r>
              <a:rPr lang="ru-RU" sz="1900" dirty="0" smtClean="0"/>
              <a:t> обновленная генерация 2021 </a:t>
            </a:r>
            <a:r>
              <a:rPr lang="ru-RU" sz="1900" dirty="0" smtClean="0"/>
              <a:t>г</a:t>
            </a:r>
          </a:p>
          <a:p>
            <a:r>
              <a:rPr lang="ru-RU" sz="1900" dirty="0" smtClean="0"/>
              <a:t>3</a:t>
            </a:r>
            <a:r>
              <a:rPr lang="en-US" sz="1900" dirty="0" smtClean="0"/>
              <a:t>=          </a:t>
            </a:r>
            <a:r>
              <a:rPr lang="ru-RU" sz="1900" dirty="0"/>
              <a:t>обновленная генерация </a:t>
            </a:r>
            <a:r>
              <a:rPr lang="ru-RU" sz="1900" dirty="0" smtClean="0"/>
              <a:t>202</a:t>
            </a:r>
            <a:r>
              <a:rPr lang="en-US" sz="1900" dirty="0" smtClean="0"/>
              <a:t>2</a:t>
            </a:r>
            <a:r>
              <a:rPr lang="ru-RU" sz="1900" dirty="0" smtClean="0"/>
              <a:t> </a:t>
            </a:r>
            <a:r>
              <a:rPr lang="ru-RU" sz="1900" dirty="0"/>
              <a:t>г</a:t>
            </a:r>
          </a:p>
          <a:p>
            <a:r>
              <a:rPr lang="en-US" sz="1900" dirty="0" smtClean="0"/>
              <a:t>    </a:t>
            </a:r>
            <a:endParaRPr lang="ru-RU" sz="190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5308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773993" y="860811"/>
            <a:ext cx="10643976" cy="820460"/>
          </a:xfrm>
        </p:spPr>
        <p:txBody>
          <a:bodyPr/>
          <a:lstStyle/>
          <a:p>
            <a:r>
              <a:rPr lang="ru-RU" dirty="0" smtClean="0"/>
              <a:t>Сушильные машины</a:t>
            </a:r>
            <a:endParaRPr lang="sv-SE" dirty="0"/>
          </a:p>
        </p:txBody>
      </p:sp>
      <p:sp>
        <p:nvSpPr>
          <p:cNvPr id="8" name="Pravokotnik 2"/>
          <p:cNvSpPr/>
          <p:nvPr/>
        </p:nvSpPr>
        <p:spPr bwMode="auto">
          <a:xfrm>
            <a:off x="3059739" y="1773227"/>
            <a:ext cx="6052681" cy="129085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08850" tIns="54425" rIns="108850" bIns="54425" numCol="1" rtlCol="0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400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T</a:t>
            </a:r>
            <a:r>
              <a:rPr lang="ru-RU" sz="6400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608</a:t>
            </a:r>
            <a:r>
              <a:rPr lang="en-US" sz="6400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HX.S</a:t>
            </a:r>
            <a:endParaRPr lang="en-US" sz="2900" dirty="0">
              <a:solidFill>
                <a:srgbClr val="000000"/>
              </a:solidFill>
            </a:endParaRPr>
          </a:p>
        </p:txBody>
      </p:sp>
      <p:sp>
        <p:nvSpPr>
          <p:cNvPr id="9" name="PoljeZBesedilom 10"/>
          <p:cNvSpPr txBox="1"/>
          <p:nvPr/>
        </p:nvSpPr>
        <p:spPr>
          <a:xfrm>
            <a:off x="431315" y="3162664"/>
            <a:ext cx="11485206" cy="2525959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1900" b="1" dirty="0"/>
              <a:t>T</a:t>
            </a:r>
            <a:r>
              <a:rPr lang="ru-RU" sz="1900" b="1" dirty="0"/>
              <a:t> </a:t>
            </a:r>
            <a:r>
              <a:rPr lang="sl-SI" sz="1900" dirty="0"/>
              <a:t>= </a:t>
            </a:r>
            <a:r>
              <a:rPr lang="ru-RU" sz="1900" dirty="0"/>
              <a:t>        Сушильная машина</a:t>
            </a:r>
            <a:endParaRPr lang="sl-SI" sz="1900" dirty="0"/>
          </a:p>
          <a:p>
            <a:r>
              <a:rPr lang="en-US" sz="1900" b="1" dirty="0" smtClean="0"/>
              <a:t>6</a:t>
            </a:r>
            <a:r>
              <a:rPr lang="sl-SI" sz="1900" dirty="0" smtClean="0"/>
              <a:t> </a:t>
            </a:r>
            <a:r>
              <a:rPr lang="sl-SI" sz="1900" dirty="0"/>
              <a:t>= </a:t>
            </a:r>
            <a:r>
              <a:rPr lang="ru-RU" sz="1900" dirty="0"/>
              <a:t>        Тип интерфейса </a:t>
            </a:r>
            <a:r>
              <a:rPr lang="ru-RU" sz="1900" dirty="0" smtClean="0"/>
              <a:t>(</a:t>
            </a:r>
            <a:r>
              <a:rPr lang="en-US" sz="1900" b="1" dirty="0" smtClean="0"/>
              <a:t>2</a:t>
            </a:r>
            <a:r>
              <a:rPr lang="ru-RU" sz="1900" b="1" dirty="0" smtClean="0"/>
              <a:t> </a:t>
            </a:r>
            <a:r>
              <a:rPr lang="ru-RU" sz="1900" dirty="0"/>
              <a:t>= </a:t>
            </a:r>
            <a:r>
              <a:rPr lang="en-US" sz="1900" dirty="0"/>
              <a:t>Classic</a:t>
            </a:r>
            <a:r>
              <a:rPr lang="ru-RU" sz="1900" dirty="0"/>
              <a:t>, </a:t>
            </a:r>
            <a:r>
              <a:rPr lang="en-US" sz="1900" b="1" dirty="0" smtClean="0"/>
              <a:t>4</a:t>
            </a:r>
            <a:r>
              <a:rPr lang="ru-RU" sz="1900" b="1" dirty="0" smtClean="0"/>
              <a:t> </a:t>
            </a:r>
            <a:r>
              <a:rPr lang="ru-RU" sz="1900" dirty="0"/>
              <a:t>= </a:t>
            </a:r>
            <a:r>
              <a:rPr lang="en-US" sz="1900" dirty="0"/>
              <a:t>Logic</a:t>
            </a:r>
            <a:r>
              <a:rPr lang="ru-RU" sz="1900" dirty="0"/>
              <a:t>,  </a:t>
            </a:r>
            <a:r>
              <a:rPr lang="en-US" sz="1900" b="1" dirty="0" smtClean="0"/>
              <a:t>6</a:t>
            </a:r>
            <a:r>
              <a:rPr lang="ru-RU" sz="1900" b="1" dirty="0" smtClean="0"/>
              <a:t> </a:t>
            </a:r>
            <a:r>
              <a:rPr lang="ru-RU" sz="1900" dirty="0"/>
              <a:t>=</a:t>
            </a:r>
            <a:r>
              <a:rPr lang="en-US" sz="1900" dirty="0"/>
              <a:t> Style)</a:t>
            </a:r>
            <a:endParaRPr lang="sl-SI" sz="1900" dirty="0"/>
          </a:p>
          <a:p>
            <a:r>
              <a:rPr lang="en-US" sz="1900" b="1" dirty="0" smtClean="0"/>
              <a:t>08</a:t>
            </a:r>
            <a:r>
              <a:rPr lang="ru-RU" sz="1900" b="1" dirty="0" smtClean="0"/>
              <a:t> </a:t>
            </a:r>
            <a:r>
              <a:rPr lang="ru-RU" sz="1900" dirty="0" smtClean="0"/>
              <a:t>=</a:t>
            </a:r>
            <a:r>
              <a:rPr lang="en-US" sz="1900" dirty="0" smtClean="0"/>
              <a:t>       </a:t>
            </a:r>
            <a:r>
              <a:rPr lang="ru-RU" sz="1900" dirty="0"/>
              <a:t>Загрузка (08 = 8 кг, 09 = 9 кг; 11 = 11 кг)</a:t>
            </a:r>
          </a:p>
          <a:p>
            <a:r>
              <a:rPr lang="ru-RU" sz="1900" b="1" dirty="0" smtClean="0"/>
              <a:t>С</a:t>
            </a:r>
            <a:r>
              <a:rPr lang="sl-SI" sz="1900" dirty="0" smtClean="0"/>
              <a:t> </a:t>
            </a:r>
            <a:r>
              <a:rPr lang="sl-SI" sz="1900" dirty="0"/>
              <a:t>=</a:t>
            </a:r>
            <a:r>
              <a:rPr lang="ru-RU" sz="1900" dirty="0"/>
              <a:t>        </a:t>
            </a:r>
            <a:r>
              <a:rPr lang="ru-RU" sz="1900" dirty="0" smtClean="0"/>
              <a:t> Особенности</a:t>
            </a:r>
            <a:r>
              <a:rPr lang="sl-SI" sz="1900" dirty="0" smtClean="0"/>
              <a:t> </a:t>
            </a:r>
            <a:r>
              <a:rPr lang="sl-SI" sz="1900" dirty="0"/>
              <a:t>(</a:t>
            </a:r>
            <a:r>
              <a:rPr lang="en-US" sz="1900" b="1" dirty="0"/>
              <a:t>C</a:t>
            </a:r>
            <a:r>
              <a:rPr lang="sl-SI" sz="1900" dirty="0"/>
              <a:t> = </a:t>
            </a:r>
            <a:r>
              <a:rPr lang="ru-RU" sz="1900" dirty="0"/>
              <a:t>конденсационная, </a:t>
            </a:r>
            <a:r>
              <a:rPr lang="en-US" sz="1900" b="1" dirty="0" smtClean="0"/>
              <a:t>H </a:t>
            </a:r>
            <a:r>
              <a:rPr lang="en-US" sz="1900" dirty="0"/>
              <a:t>= </a:t>
            </a:r>
            <a:r>
              <a:rPr lang="ru-RU" sz="1900" dirty="0"/>
              <a:t>тепловой насос</a:t>
            </a:r>
            <a:r>
              <a:rPr lang="sl-SI" sz="1900" dirty="0" smtClean="0"/>
              <a:t>)</a:t>
            </a:r>
            <a:endParaRPr lang="ru-RU" sz="1900" dirty="0" smtClean="0"/>
          </a:p>
          <a:p>
            <a:pPr marL="717550" indent="-717550"/>
            <a:r>
              <a:rPr lang="en-US" sz="1900" b="1" dirty="0" smtClean="0"/>
              <a:t>X</a:t>
            </a:r>
            <a:r>
              <a:rPr lang="ru-RU" sz="1900" b="1" dirty="0" smtClean="0"/>
              <a:t> </a:t>
            </a:r>
            <a:r>
              <a:rPr lang="ru-RU" sz="1900" dirty="0"/>
              <a:t>=         Конструктивные особенности </a:t>
            </a:r>
            <a:r>
              <a:rPr lang="ru-RU" sz="1900" dirty="0" smtClean="0"/>
              <a:t>(</a:t>
            </a:r>
            <a:r>
              <a:rPr lang="en-US" sz="1900" dirty="0" smtClean="0"/>
              <a:t>D= </a:t>
            </a:r>
            <a:r>
              <a:rPr lang="ru-RU" sz="1900" dirty="0" smtClean="0"/>
              <a:t>освещение, </a:t>
            </a:r>
            <a:r>
              <a:rPr lang="en-US" sz="1900" dirty="0" smtClean="0"/>
              <a:t>S= </a:t>
            </a:r>
            <a:r>
              <a:rPr lang="ru-RU" sz="1900" dirty="0" err="1" smtClean="0"/>
              <a:t>освещение+пар</a:t>
            </a:r>
            <a:r>
              <a:rPr lang="ru-RU" sz="1900" dirty="0" smtClean="0"/>
              <a:t>, </a:t>
            </a:r>
            <a:r>
              <a:rPr lang="en-US" sz="1900" dirty="0" smtClean="0"/>
              <a:t>X</a:t>
            </a:r>
            <a:r>
              <a:rPr lang="ru-RU" sz="1900" dirty="0" smtClean="0"/>
              <a:t>= </a:t>
            </a:r>
            <a:r>
              <a:rPr lang="ru-RU" sz="1900" dirty="0" err="1" smtClean="0"/>
              <a:t>освещение+пар</a:t>
            </a:r>
            <a:r>
              <a:rPr lang="ru-RU" sz="1900" dirty="0" smtClean="0"/>
              <a:t>+ авто промывка фильтра конденсатора) </a:t>
            </a:r>
            <a:endParaRPr lang="en-US" sz="1900" dirty="0"/>
          </a:p>
          <a:p>
            <a:r>
              <a:rPr lang="en-US" sz="1900" b="1" dirty="0"/>
              <a:t>W</a:t>
            </a:r>
            <a:r>
              <a:rPr lang="ru-RU" sz="1900" b="1" dirty="0"/>
              <a:t> </a:t>
            </a:r>
            <a:r>
              <a:rPr lang="en-US" sz="1900" dirty="0"/>
              <a:t>=       </a:t>
            </a:r>
            <a:r>
              <a:rPr lang="ru-RU" sz="1900" dirty="0" smtClean="0"/>
              <a:t>Цвет </a:t>
            </a:r>
            <a:r>
              <a:rPr lang="en-US" sz="1900" dirty="0"/>
              <a:t>(</a:t>
            </a:r>
            <a:r>
              <a:rPr lang="en-US" sz="1900" b="1" dirty="0"/>
              <a:t> W</a:t>
            </a:r>
            <a:r>
              <a:rPr lang="ru-RU" sz="1900" dirty="0"/>
              <a:t>= белый</a:t>
            </a:r>
            <a:r>
              <a:rPr lang="ru-RU" sz="1900" dirty="0" smtClean="0"/>
              <a:t>,</a:t>
            </a:r>
            <a:r>
              <a:rPr lang="en-US" sz="1900" dirty="0"/>
              <a:t> </a:t>
            </a:r>
            <a:r>
              <a:rPr lang="en-US" sz="1900" b="1" dirty="0"/>
              <a:t>T</a:t>
            </a:r>
            <a:r>
              <a:rPr lang="en-US" sz="1900" dirty="0"/>
              <a:t>= </a:t>
            </a:r>
            <a:r>
              <a:rPr lang="ru-RU" sz="1900" dirty="0" smtClean="0"/>
              <a:t>титан,</a:t>
            </a:r>
            <a:r>
              <a:rPr lang="en-US" sz="1900" dirty="0" smtClean="0"/>
              <a:t> </a:t>
            </a:r>
            <a:r>
              <a:rPr lang="en-US" sz="1900" b="1" dirty="0"/>
              <a:t>S</a:t>
            </a:r>
            <a:r>
              <a:rPr lang="ru-RU" sz="1900" dirty="0"/>
              <a:t>= нержавеющая сталь)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0552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773993" y="860811"/>
            <a:ext cx="10643976" cy="820460"/>
          </a:xfrm>
        </p:spPr>
        <p:txBody>
          <a:bodyPr/>
          <a:lstStyle/>
          <a:p>
            <a:r>
              <a:rPr lang="ru-RU" dirty="0" smtClean="0"/>
              <a:t>Сушильные шкафы</a:t>
            </a:r>
            <a:endParaRPr lang="sv-SE" dirty="0"/>
          </a:p>
        </p:txBody>
      </p:sp>
      <p:sp>
        <p:nvSpPr>
          <p:cNvPr id="8" name="Pravokotnik 2"/>
          <p:cNvSpPr/>
          <p:nvPr/>
        </p:nvSpPr>
        <p:spPr bwMode="auto">
          <a:xfrm>
            <a:off x="3059739" y="1773227"/>
            <a:ext cx="6052681" cy="129085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08850" tIns="54425" rIns="108850" bIns="54425" numCol="1" rtlCol="0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400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DC7</a:t>
            </a:r>
            <a:r>
              <a:rPr lang="ru-RU" sz="6400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774</a:t>
            </a:r>
            <a:r>
              <a:rPr lang="en-US" sz="6400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V.W</a:t>
            </a:r>
            <a:endParaRPr lang="en-US" sz="2900" dirty="0">
              <a:solidFill>
                <a:srgbClr val="000000"/>
              </a:solidFill>
            </a:endParaRPr>
          </a:p>
        </p:txBody>
      </p:sp>
      <p:sp>
        <p:nvSpPr>
          <p:cNvPr id="9" name="PoljeZBesedilom 10"/>
          <p:cNvSpPr txBox="1"/>
          <p:nvPr/>
        </p:nvSpPr>
        <p:spPr>
          <a:xfrm>
            <a:off x="527313" y="3134050"/>
            <a:ext cx="11485206" cy="2233571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1900" b="1" dirty="0"/>
              <a:t>DC</a:t>
            </a:r>
            <a:r>
              <a:rPr lang="ru-RU" sz="1900" b="1" dirty="0"/>
              <a:t> </a:t>
            </a:r>
            <a:r>
              <a:rPr lang="sl-SI" sz="1900" dirty="0"/>
              <a:t>= </a:t>
            </a:r>
            <a:r>
              <a:rPr lang="ru-RU" sz="1900" dirty="0"/>
              <a:t>     Сушильный шкаф</a:t>
            </a:r>
          </a:p>
          <a:p>
            <a:r>
              <a:rPr lang="ru-RU" sz="1900" b="1" dirty="0" smtClean="0"/>
              <a:t>77</a:t>
            </a:r>
            <a:r>
              <a:rPr lang="sl-SI" sz="1900" dirty="0" smtClean="0"/>
              <a:t> </a:t>
            </a:r>
            <a:r>
              <a:rPr lang="sl-SI" sz="1900" dirty="0"/>
              <a:t>= </a:t>
            </a:r>
            <a:r>
              <a:rPr lang="ru-RU" sz="1900" dirty="0"/>
              <a:t>      </a:t>
            </a:r>
            <a:r>
              <a:rPr lang="ru-RU" sz="1900" dirty="0" smtClean="0"/>
              <a:t>Тип </a:t>
            </a:r>
            <a:r>
              <a:rPr lang="ru-RU" sz="1900" dirty="0"/>
              <a:t>интерфейса </a:t>
            </a:r>
            <a:endParaRPr lang="ru-RU" sz="1900" dirty="0" smtClean="0"/>
          </a:p>
          <a:p>
            <a:r>
              <a:rPr lang="ru-RU" sz="1900" b="1" dirty="0" smtClean="0"/>
              <a:t>8 </a:t>
            </a:r>
            <a:r>
              <a:rPr lang="ru-RU" sz="1900" dirty="0"/>
              <a:t>=</a:t>
            </a:r>
            <a:r>
              <a:rPr lang="ru-RU" sz="1900" b="1" dirty="0"/>
              <a:t>         </a:t>
            </a:r>
            <a:r>
              <a:rPr lang="ru-RU" sz="1900" dirty="0"/>
              <a:t>Высота прибора ( </a:t>
            </a:r>
            <a:r>
              <a:rPr lang="ru-RU" sz="1900" b="1" dirty="0" smtClean="0"/>
              <a:t>7</a:t>
            </a:r>
            <a:r>
              <a:rPr lang="ru-RU" sz="1900" dirty="0" smtClean="0"/>
              <a:t>= </a:t>
            </a:r>
            <a:r>
              <a:rPr lang="ru-RU" sz="1900" dirty="0"/>
              <a:t>170 см, </a:t>
            </a:r>
            <a:r>
              <a:rPr lang="ru-RU" sz="1900" b="1" dirty="0" smtClean="0"/>
              <a:t>8</a:t>
            </a:r>
            <a:r>
              <a:rPr lang="ru-RU" sz="1900" dirty="0" smtClean="0"/>
              <a:t> </a:t>
            </a:r>
            <a:r>
              <a:rPr lang="ru-RU" sz="1900" dirty="0"/>
              <a:t>= 184 см)</a:t>
            </a:r>
          </a:p>
          <a:p>
            <a:r>
              <a:rPr lang="en-US" sz="1900" b="1" dirty="0" smtClean="0"/>
              <a:t>4</a:t>
            </a:r>
            <a:r>
              <a:rPr lang="ru-RU" sz="1900" b="1" dirty="0" smtClean="0"/>
              <a:t> </a:t>
            </a:r>
            <a:r>
              <a:rPr lang="ru-RU" sz="1900" dirty="0"/>
              <a:t>=         Генерация </a:t>
            </a:r>
          </a:p>
          <a:p>
            <a:r>
              <a:rPr lang="en-US" sz="1900" dirty="0" smtClean="0"/>
              <a:t>V=          </a:t>
            </a:r>
            <a:r>
              <a:rPr lang="ru-RU" sz="1900" dirty="0" smtClean="0"/>
              <a:t>Тип сушки</a:t>
            </a:r>
            <a:r>
              <a:rPr lang="ru-RU" sz="1900" dirty="0"/>
              <a:t>= </a:t>
            </a:r>
            <a:r>
              <a:rPr lang="ru-RU" sz="1900" dirty="0" smtClean="0"/>
              <a:t>сушка </a:t>
            </a:r>
            <a:r>
              <a:rPr lang="ru-RU" sz="1900" dirty="0"/>
              <a:t>вентиляционная</a:t>
            </a:r>
          </a:p>
          <a:p>
            <a:r>
              <a:rPr lang="en-US" sz="1900" b="1" dirty="0" smtClean="0"/>
              <a:t>W</a:t>
            </a:r>
            <a:r>
              <a:rPr lang="ru-RU" sz="1900" b="1" dirty="0" smtClean="0"/>
              <a:t> </a:t>
            </a:r>
            <a:r>
              <a:rPr lang="en-US" sz="1900" dirty="0"/>
              <a:t>=       </a:t>
            </a:r>
            <a:r>
              <a:rPr lang="ru-RU" sz="1900" dirty="0"/>
              <a:t>Цвет </a:t>
            </a:r>
            <a:r>
              <a:rPr lang="en-US" sz="1900" dirty="0"/>
              <a:t>( </a:t>
            </a:r>
            <a:r>
              <a:rPr lang="en-US" sz="1900" b="1" dirty="0"/>
              <a:t>W</a:t>
            </a:r>
            <a:r>
              <a:rPr lang="ru-RU" sz="1900" dirty="0"/>
              <a:t>= белый,</a:t>
            </a:r>
            <a:r>
              <a:rPr lang="en-US" sz="1900" dirty="0"/>
              <a:t> </a:t>
            </a:r>
            <a:r>
              <a:rPr lang="en-US" sz="1900" b="1" dirty="0"/>
              <a:t>S</a:t>
            </a:r>
            <a:r>
              <a:rPr lang="ru-RU" sz="1900" dirty="0"/>
              <a:t>= нержавеющая сталь)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625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773993" y="860811"/>
            <a:ext cx="10643976" cy="820460"/>
          </a:xfrm>
        </p:spPr>
        <p:txBody>
          <a:bodyPr/>
          <a:lstStyle/>
          <a:p>
            <a:r>
              <a:rPr lang="en-US" dirty="0" smtClean="0"/>
              <a:t>Hidden Helpers</a:t>
            </a:r>
            <a:endParaRPr lang="sv-SE" dirty="0"/>
          </a:p>
        </p:txBody>
      </p:sp>
      <p:sp>
        <p:nvSpPr>
          <p:cNvPr id="8" name="Pravokotnik 2"/>
          <p:cNvSpPr/>
          <p:nvPr/>
        </p:nvSpPr>
        <p:spPr bwMode="auto">
          <a:xfrm>
            <a:off x="3059739" y="1773227"/>
            <a:ext cx="6052681" cy="129085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08850" tIns="54425" rIns="108850" bIns="54425" numCol="1" rtlCol="0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400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HSS105</a:t>
            </a:r>
            <a:r>
              <a:rPr lang="ru-RU" sz="6400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3</a:t>
            </a:r>
            <a:r>
              <a:rPr lang="en-US" sz="6400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W</a:t>
            </a:r>
            <a:endParaRPr lang="en-US" sz="2900" dirty="0">
              <a:solidFill>
                <a:srgbClr val="000000"/>
              </a:solidFill>
            </a:endParaRPr>
          </a:p>
        </p:txBody>
      </p:sp>
      <p:sp>
        <p:nvSpPr>
          <p:cNvPr id="9" name="PoljeZBesedilom 10"/>
          <p:cNvSpPr txBox="1"/>
          <p:nvPr/>
        </p:nvSpPr>
        <p:spPr>
          <a:xfrm>
            <a:off x="431315" y="3162663"/>
            <a:ext cx="11485206" cy="2525959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marL="717550" indent="-717550"/>
            <a:r>
              <a:rPr lang="en-US" sz="1900" b="1" dirty="0"/>
              <a:t>HSS </a:t>
            </a:r>
            <a:r>
              <a:rPr lang="sl-SI" sz="1900" dirty="0"/>
              <a:t>= 	</a:t>
            </a:r>
            <a:r>
              <a:rPr lang="ru-RU" sz="1900" dirty="0" smtClean="0"/>
              <a:t> Тип </a:t>
            </a:r>
            <a:r>
              <a:rPr lang="ru-RU" sz="1900" dirty="0"/>
              <a:t>аксессуара (</a:t>
            </a:r>
            <a:r>
              <a:rPr lang="en-US" sz="1900" b="1" dirty="0"/>
              <a:t>HSS</a:t>
            </a:r>
            <a:r>
              <a:rPr lang="en-US" sz="1900" dirty="0"/>
              <a:t> = </a:t>
            </a:r>
            <a:r>
              <a:rPr lang="ru-RU" sz="1900" dirty="0"/>
              <a:t>выдвижная полка, </a:t>
            </a:r>
            <a:r>
              <a:rPr lang="en-US" sz="1900" b="1" dirty="0"/>
              <a:t>HI</a:t>
            </a:r>
            <a:r>
              <a:rPr lang="en-US" sz="1900" dirty="0"/>
              <a:t>= </a:t>
            </a:r>
            <a:r>
              <a:rPr lang="ru-RU" sz="1900" dirty="0"/>
              <a:t> выдвижная гладильная доска, </a:t>
            </a:r>
            <a:r>
              <a:rPr lang="en-US" sz="1900" b="1" dirty="0"/>
              <a:t>HB</a:t>
            </a:r>
            <a:r>
              <a:rPr lang="en-US" sz="1900" dirty="0"/>
              <a:t> = </a:t>
            </a:r>
            <a:r>
              <a:rPr lang="ru-RU" sz="1900" dirty="0" smtClean="0"/>
              <a:t>выдвижная </a:t>
            </a:r>
            <a:r>
              <a:rPr lang="ru-RU" sz="1900" dirty="0"/>
              <a:t>корзина, </a:t>
            </a:r>
            <a:r>
              <a:rPr lang="ru-RU" sz="1900" dirty="0" smtClean="0"/>
              <a:t>   </a:t>
            </a:r>
            <a:r>
              <a:rPr lang="en-US" sz="1900" b="1" dirty="0" smtClean="0"/>
              <a:t>HDB</a:t>
            </a:r>
            <a:r>
              <a:rPr lang="en-US" sz="1900" dirty="0" smtClean="0"/>
              <a:t> </a:t>
            </a:r>
            <a:r>
              <a:rPr lang="en-US" sz="1900" dirty="0"/>
              <a:t>= </a:t>
            </a:r>
            <a:r>
              <a:rPr lang="ru-RU" sz="1900" dirty="0" smtClean="0"/>
              <a:t>выдвижная полка с корзиной, </a:t>
            </a:r>
            <a:r>
              <a:rPr lang="en-US" sz="1900" b="1" dirty="0" smtClean="0"/>
              <a:t>HPS</a:t>
            </a:r>
            <a:r>
              <a:rPr lang="ru-RU" sz="1900" b="1" dirty="0" smtClean="0"/>
              <a:t> </a:t>
            </a:r>
            <a:r>
              <a:rPr lang="en-US" sz="1900" dirty="0"/>
              <a:t>= </a:t>
            </a:r>
            <a:r>
              <a:rPr lang="ru-RU" sz="1900" dirty="0"/>
              <a:t>напольный ящик с выдвижной полкой)</a:t>
            </a:r>
          </a:p>
          <a:p>
            <a:r>
              <a:rPr lang="ru-RU" sz="1900" b="1" dirty="0"/>
              <a:t>1</a:t>
            </a:r>
            <a:r>
              <a:rPr lang="sl-SI" sz="1900" dirty="0"/>
              <a:t> </a:t>
            </a:r>
            <a:r>
              <a:rPr lang="ru-RU" sz="1900" dirty="0" smtClean="0"/>
              <a:t>  </a:t>
            </a:r>
            <a:r>
              <a:rPr lang="sl-SI" sz="1900" dirty="0" smtClean="0"/>
              <a:t>= </a:t>
            </a:r>
            <a:r>
              <a:rPr lang="en-US" sz="1900" dirty="0" smtClean="0"/>
              <a:t>      </a:t>
            </a:r>
            <a:r>
              <a:rPr lang="ru-RU" sz="1900" dirty="0" smtClean="0"/>
              <a:t>Аксессуар</a:t>
            </a:r>
            <a:r>
              <a:rPr lang="en-US" sz="1900" dirty="0" smtClean="0"/>
              <a:t> (1=</a:t>
            </a:r>
            <a:r>
              <a:rPr lang="ru-RU" sz="1900" dirty="0" smtClean="0"/>
              <a:t>установка над (между) прибором, 5= установка под прибором)</a:t>
            </a:r>
            <a:endParaRPr lang="ru-RU" sz="1900" dirty="0"/>
          </a:p>
          <a:p>
            <a:r>
              <a:rPr lang="ru-RU" sz="1900" b="1" dirty="0" smtClean="0"/>
              <a:t>05</a:t>
            </a:r>
            <a:r>
              <a:rPr lang="sl-SI" sz="1900" dirty="0" smtClean="0"/>
              <a:t> </a:t>
            </a:r>
            <a:r>
              <a:rPr lang="sl-SI" sz="1900" dirty="0"/>
              <a:t>= </a:t>
            </a:r>
            <a:r>
              <a:rPr lang="ru-RU" sz="1900" dirty="0"/>
              <a:t>      Высота аксессуара (</a:t>
            </a:r>
            <a:r>
              <a:rPr lang="ru-RU" sz="1900" b="1" dirty="0"/>
              <a:t>05 </a:t>
            </a:r>
            <a:r>
              <a:rPr lang="ru-RU" sz="1900" dirty="0"/>
              <a:t>= 5 см,</a:t>
            </a:r>
            <a:r>
              <a:rPr lang="ru-RU" sz="1900" b="1" dirty="0"/>
              <a:t> 15 </a:t>
            </a:r>
            <a:r>
              <a:rPr lang="ru-RU" sz="1900" dirty="0"/>
              <a:t>= 15 см,</a:t>
            </a:r>
            <a:r>
              <a:rPr lang="ru-RU" sz="1900" b="1" dirty="0"/>
              <a:t> 32 </a:t>
            </a:r>
            <a:r>
              <a:rPr lang="ru-RU" sz="1900" dirty="0"/>
              <a:t>= 32 см)</a:t>
            </a:r>
            <a:endParaRPr lang="sl-SI" sz="1900" dirty="0"/>
          </a:p>
          <a:p>
            <a:r>
              <a:rPr lang="ru-RU" sz="1900" b="1" dirty="0" smtClean="0"/>
              <a:t>3   </a:t>
            </a:r>
            <a:r>
              <a:rPr lang="ru-RU" sz="1900" dirty="0" smtClean="0"/>
              <a:t>=</a:t>
            </a:r>
            <a:r>
              <a:rPr lang="ru-RU" sz="1900" b="1" dirty="0" smtClean="0"/>
              <a:t>       </a:t>
            </a:r>
            <a:r>
              <a:rPr lang="ru-RU" sz="1900" dirty="0" smtClean="0"/>
              <a:t>Генерация</a:t>
            </a:r>
            <a:endParaRPr lang="ru-RU" sz="1900" dirty="0"/>
          </a:p>
          <a:p>
            <a:endParaRPr lang="ru-RU" sz="1900" dirty="0"/>
          </a:p>
          <a:p>
            <a:r>
              <a:rPr lang="en-US" sz="1900" b="1" dirty="0" smtClean="0"/>
              <a:t>W</a:t>
            </a:r>
            <a:r>
              <a:rPr lang="ru-RU" sz="1900" b="1" dirty="0" smtClean="0"/>
              <a:t> </a:t>
            </a:r>
            <a:r>
              <a:rPr lang="en-US" sz="1900" dirty="0" smtClean="0"/>
              <a:t>=        </a:t>
            </a:r>
            <a:r>
              <a:rPr lang="ru-RU" sz="1900" dirty="0" smtClean="0"/>
              <a:t>Цвет </a:t>
            </a:r>
            <a:r>
              <a:rPr lang="en-US" sz="1900" dirty="0"/>
              <a:t>( </a:t>
            </a:r>
            <a:r>
              <a:rPr lang="en-US" sz="1900" b="1" dirty="0"/>
              <a:t>W</a:t>
            </a:r>
            <a:r>
              <a:rPr lang="ru-RU" sz="1900" dirty="0"/>
              <a:t>= белый,</a:t>
            </a:r>
            <a:r>
              <a:rPr lang="en-US" sz="1900" dirty="0"/>
              <a:t> </a:t>
            </a:r>
            <a:r>
              <a:rPr lang="en-US" sz="1900" b="1" dirty="0" smtClean="0"/>
              <a:t>S</a:t>
            </a:r>
            <a:r>
              <a:rPr lang="ru-RU" sz="1900" dirty="0" smtClean="0"/>
              <a:t>= </a:t>
            </a:r>
            <a:r>
              <a:rPr lang="ru-RU" sz="1900" dirty="0"/>
              <a:t>нержавеющая </a:t>
            </a:r>
            <a:r>
              <a:rPr lang="ru-RU" sz="1900" dirty="0" smtClean="0"/>
              <a:t>сталь, </a:t>
            </a:r>
            <a:r>
              <a:rPr lang="en-US" sz="1900" b="1" dirty="0" smtClean="0"/>
              <a:t>T</a:t>
            </a:r>
            <a:r>
              <a:rPr lang="en-US" sz="1900" dirty="0" smtClean="0"/>
              <a:t>= </a:t>
            </a:r>
            <a:r>
              <a:rPr lang="ru-RU" sz="1900" dirty="0" smtClean="0"/>
              <a:t>титан) </a:t>
            </a:r>
            <a:endParaRPr lang="ru-RU" sz="190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488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775917" y="861741"/>
            <a:ext cx="10640127" cy="820163"/>
          </a:xfrm>
        </p:spPr>
        <p:txBody>
          <a:bodyPr/>
          <a:lstStyle/>
          <a:p>
            <a:r>
              <a:rPr lang="ru-RU" dirty="0" smtClean="0"/>
              <a:t>Стиральные машины профессиональные</a:t>
            </a:r>
            <a:endParaRPr lang="sv-SE" dirty="0"/>
          </a:p>
        </p:txBody>
      </p:sp>
      <p:sp>
        <p:nvSpPr>
          <p:cNvPr id="8" name="Pravokotnik 2"/>
          <p:cNvSpPr/>
          <p:nvPr/>
        </p:nvSpPr>
        <p:spPr bwMode="auto">
          <a:xfrm>
            <a:off x="2928000" y="1821725"/>
            <a:ext cx="7103456" cy="129038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08811" tIns="54405" rIns="108811" bIns="54405" numCol="1" rtlCol="0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398" kern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WMC 6743 PB.T</a:t>
            </a:r>
            <a:endParaRPr lang="en-US" sz="2899" dirty="0">
              <a:solidFill>
                <a:srgbClr val="000000"/>
              </a:solidFill>
            </a:endParaRPr>
          </a:p>
        </p:txBody>
      </p:sp>
      <p:sp>
        <p:nvSpPr>
          <p:cNvPr id="9" name="PoljeZBesedilom 10"/>
          <p:cNvSpPr txBox="1"/>
          <p:nvPr/>
        </p:nvSpPr>
        <p:spPr>
          <a:xfrm>
            <a:off x="292561" y="3112111"/>
            <a:ext cx="11481053" cy="3110303"/>
          </a:xfrm>
          <a:prstGeom prst="rect">
            <a:avLst/>
          </a:prstGeom>
          <a:noFill/>
        </p:spPr>
        <p:txBody>
          <a:bodyPr wrap="square" lIns="108811" tIns="54405" rIns="108811" bIns="54405" rtlCol="0">
            <a:spAutoFit/>
          </a:bodyPr>
          <a:lstStyle/>
          <a:p>
            <a:r>
              <a:rPr lang="en-US" sz="1900" b="1" dirty="0"/>
              <a:t>WMC</a:t>
            </a:r>
            <a:r>
              <a:rPr lang="sl-SI" sz="1900" dirty="0"/>
              <a:t>= </a:t>
            </a:r>
            <a:r>
              <a:rPr lang="ru-RU" sz="1900" dirty="0"/>
              <a:t>  Стиральная машина</a:t>
            </a:r>
            <a:r>
              <a:rPr lang="en-US" sz="1900" dirty="0"/>
              <a:t> </a:t>
            </a:r>
            <a:r>
              <a:rPr lang="ru-RU" sz="1900" dirty="0"/>
              <a:t>профессиональная</a:t>
            </a:r>
            <a:endParaRPr lang="sl-SI" sz="1900" dirty="0"/>
          </a:p>
          <a:p>
            <a:r>
              <a:rPr lang="ru-RU" sz="1900" b="1" dirty="0"/>
              <a:t>6</a:t>
            </a:r>
            <a:r>
              <a:rPr lang="sl-SI" sz="1900" dirty="0"/>
              <a:t> = </a:t>
            </a:r>
            <a:r>
              <a:rPr lang="ru-RU" sz="1900" dirty="0"/>
              <a:t>         Объем барабана (</a:t>
            </a:r>
            <a:r>
              <a:rPr lang="ru-RU" sz="1900" b="1" dirty="0"/>
              <a:t>6</a:t>
            </a:r>
            <a:r>
              <a:rPr lang="ru-RU" sz="1900" dirty="0"/>
              <a:t> - 60 литров, </a:t>
            </a:r>
            <a:r>
              <a:rPr lang="ru-RU" sz="1900" b="1" dirty="0"/>
              <a:t>8</a:t>
            </a:r>
            <a:r>
              <a:rPr lang="ru-RU" sz="1900" dirty="0"/>
              <a:t> - 80 литров)</a:t>
            </a:r>
            <a:endParaRPr lang="sl-SI" sz="1900" dirty="0"/>
          </a:p>
          <a:p>
            <a:r>
              <a:rPr lang="ru-RU" sz="1900" b="1" dirty="0"/>
              <a:t>7</a:t>
            </a:r>
            <a:r>
              <a:rPr lang="sl-SI" sz="1900" dirty="0"/>
              <a:t> = </a:t>
            </a:r>
            <a:r>
              <a:rPr lang="en-US" sz="1900" dirty="0"/>
              <a:t>      </a:t>
            </a:r>
            <a:r>
              <a:rPr lang="ru-RU" sz="1900" dirty="0"/>
              <a:t>   Загрузка </a:t>
            </a:r>
            <a:r>
              <a:rPr lang="sl-SI" sz="1900" dirty="0"/>
              <a:t>(</a:t>
            </a:r>
            <a:r>
              <a:rPr lang="ru-RU" sz="1900" b="1" dirty="0"/>
              <a:t>7</a:t>
            </a:r>
            <a:r>
              <a:rPr lang="sl-SI" sz="1900" dirty="0"/>
              <a:t> = </a:t>
            </a:r>
            <a:r>
              <a:rPr lang="ru-RU" sz="1900" dirty="0"/>
              <a:t>7 кг,</a:t>
            </a:r>
            <a:r>
              <a:rPr lang="sl-SI" sz="1900" b="1" dirty="0"/>
              <a:t> </a:t>
            </a:r>
            <a:r>
              <a:rPr lang="ru-RU" sz="1900" b="1" dirty="0"/>
              <a:t>9</a:t>
            </a:r>
            <a:r>
              <a:rPr lang="sl-SI" sz="1900" b="1" dirty="0"/>
              <a:t> </a:t>
            </a:r>
            <a:r>
              <a:rPr lang="sl-SI" sz="1900" dirty="0"/>
              <a:t>= </a:t>
            </a:r>
            <a:r>
              <a:rPr lang="ru-RU" sz="1900" dirty="0"/>
              <a:t>9 кг</a:t>
            </a:r>
            <a:r>
              <a:rPr lang="sl-SI" sz="1900" dirty="0"/>
              <a:t>)</a:t>
            </a:r>
            <a:endParaRPr lang="ru-RU" sz="1900" dirty="0"/>
          </a:p>
          <a:p>
            <a:r>
              <a:rPr lang="ru-RU" sz="1900" b="1" dirty="0"/>
              <a:t>4 </a:t>
            </a:r>
            <a:r>
              <a:rPr lang="ru-RU" sz="1900" dirty="0"/>
              <a:t>=</a:t>
            </a:r>
            <a:r>
              <a:rPr lang="ru-RU" sz="1900" b="1" dirty="0"/>
              <a:t>         </a:t>
            </a:r>
            <a:r>
              <a:rPr lang="ru-RU" sz="1900" dirty="0"/>
              <a:t>Обороты отжима (</a:t>
            </a:r>
            <a:r>
              <a:rPr lang="ru-RU" sz="1900" b="1" dirty="0"/>
              <a:t>4</a:t>
            </a:r>
            <a:r>
              <a:rPr lang="ru-RU" sz="1900" dirty="0"/>
              <a:t>= 1400об/мин, </a:t>
            </a:r>
            <a:r>
              <a:rPr lang="ru-RU" sz="1900" b="1" dirty="0"/>
              <a:t>6</a:t>
            </a:r>
            <a:r>
              <a:rPr lang="ru-RU" sz="1900" dirty="0"/>
              <a:t>= 1600 об/мин)</a:t>
            </a:r>
          </a:p>
          <a:p>
            <a:r>
              <a:rPr lang="ru-RU" sz="1900" b="1" dirty="0"/>
              <a:t>3 =         </a:t>
            </a:r>
            <a:r>
              <a:rPr lang="ru-RU" sz="1900" dirty="0"/>
              <a:t>Мощность подключения (</a:t>
            </a:r>
            <a:r>
              <a:rPr lang="ru-RU" sz="1900" b="1" dirty="0"/>
              <a:t>3</a:t>
            </a:r>
            <a:r>
              <a:rPr lang="ru-RU" sz="1900" dirty="0"/>
              <a:t> = 3кВт, </a:t>
            </a:r>
            <a:r>
              <a:rPr lang="ru-RU" sz="1900" b="1" dirty="0"/>
              <a:t>4</a:t>
            </a:r>
            <a:r>
              <a:rPr lang="ru-RU" sz="1900" dirty="0"/>
              <a:t> = 4кВт, </a:t>
            </a:r>
            <a:r>
              <a:rPr lang="ru-RU" sz="1900" b="1" dirty="0"/>
              <a:t>7</a:t>
            </a:r>
            <a:r>
              <a:rPr lang="ru-RU" sz="1900" dirty="0"/>
              <a:t> = 7кВт)</a:t>
            </a:r>
          </a:p>
          <a:p>
            <a:pPr marL="717334" indent="-717334"/>
            <a:r>
              <a:rPr lang="en-US" sz="1900" b="1" dirty="0"/>
              <a:t>P</a:t>
            </a:r>
            <a:r>
              <a:rPr lang="ru-RU" sz="1900" b="1" dirty="0"/>
              <a:t> </a:t>
            </a:r>
            <a:r>
              <a:rPr lang="ru-RU" sz="1900" dirty="0"/>
              <a:t>=         Конструктивные особенности (</a:t>
            </a:r>
            <a:r>
              <a:rPr lang="en-US" sz="1900" b="1" dirty="0"/>
              <a:t>P</a:t>
            </a:r>
            <a:r>
              <a:rPr lang="ru-RU" sz="1900" dirty="0"/>
              <a:t>= насос, </a:t>
            </a:r>
            <a:r>
              <a:rPr lang="en-US" sz="1900" b="1" dirty="0"/>
              <a:t>V</a:t>
            </a:r>
            <a:r>
              <a:rPr lang="ru-RU" sz="1900" dirty="0"/>
              <a:t>= клапан</a:t>
            </a:r>
            <a:r>
              <a:rPr lang="en-US" sz="1900" dirty="0"/>
              <a:t>)</a:t>
            </a:r>
            <a:endParaRPr lang="ru-RU" sz="1900" dirty="0"/>
          </a:p>
          <a:p>
            <a:pPr marL="717334" indent="-717334"/>
            <a:r>
              <a:rPr lang="ru-RU" sz="1900" b="1" dirty="0"/>
              <a:t>В</a:t>
            </a:r>
            <a:r>
              <a:rPr lang="en-US" sz="1900" b="1" dirty="0"/>
              <a:t> </a:t>
            </a:r>
            <a:r>
              <a:rPr lang="ru-RU" sz="1900" dirty="0"/>
              <a:t>=</a:t>
            </a:r>
            <a:r>
              <a:rPr lang="en-US" sz="1900" dirty="0"/>
              <a:t>         </a:t>
            </a:r>
            <a:r>
              <a:rPr lang="ru-RU" sz="1900" dirty="0"/>
              <a:t>Оборудование (</a:t>
            </a:r>
            <a:r>
              <a:rPr lang="ru-RU" sz="1900" b="1" dirty="0"/>
              <a:t>В</a:t>
            </a:r>
            <a:r>
              <a:rPr lang="ru-RU" sz="1900" dirty="0"/>
              <a:t>= 3х фазное подключение, </a:t>
            </a:r>
            <a:r>
              <a:rPr lang="en-US" sz="1900" b="1" dirty="0"/>
              <a:t>F</a:t>
            </a:r>
            <a:r>
              <a:rPr lang="en-US" sz="1900" dirty="0"/>
              <a:t>= Marine</a:t>
            </a:r>
            <a:r>
              <a:rPr lang="ru-RU" sz="1900" dirty="0"/>
              <a:t>, </a:t>
            </a:r>
            <a:r>
              <a:rPr lang="en-US" sz="1900" b="1" dirty="0"/>
              <a:t>I</a:t>
            </a:r>
            <a:r>
              <a:rPr lang="en-US" sz="1900" dirty="0"/>
              <a:t>= 3</a:t>
            </a:r>
            <a:r>
              <a:rPr lang="ru-RU" sz="1900" dirty="0"/>
              <a:t>х </a:t>
            </a:r>
            <a:r>
              <a:rPr lang="ru-RU" sz="1900" dirty="0" err="1"/>
              <a:t>фазн</a:t>
            </a:r>
            <a:r>
              <a:rPr lang="ru-RU" sz="1900" dirty="0"/>
              <a:t>. подключение+</a:t>
            </a:r>
            <a:r>
              <a:rPr lang="en-US" sz="1900" dirty="0" err="1"/>
              <a:t>wifi</a:t>
            </a:r>
            <a:r>
              <a:rPr lang="ru-RU" sz="1900" dirty="0"/>
              <a:t>,</a:t>
            </a:r>
            <a:r>
              <a:rPr lang="ru-RU" sz="1900" b="1" dirty="0"/>
              <a:t> </a:t>
            </a:r>
            <a:r>
              <a:rPr lang="en-US" sz="1900" b="1" dirty="0"/>
              <a:t>P</a:t>
            </a:r>
            <a:r>
              <a:rPr lang="en-US" sz="1900" dirty="0"/>
              <a:t>= Marine+3</a:t>
            </a:r>
            <a:r>
              <a:rPr lang="ru-RU" sz="1900" dirty="0"/>
              <a:t>х фазное подключение)</a:t>
            </a:r>
            <a:endParaRPr lang="en-US" sz="1900" dirty="0"/>
          </a:p>
          <a:p>
            <a:pPr marL="717334" indent="-717334"/>
            <a:r>
              <a:rPr lang="en-US" sz="1900" b="1" dirty="0"/>
              <a:t>T</a:t>
            </a:r>
            <a:r>
              <a:rPr lang="sl-SI" sz="1900" dirty="0"/>
              <a:t> =</a:t>
            </a:r>
            <a:r>
              <a:rPr lang="ru-RU" sz="1900" dirty="0"/>
              <a:t>         Цвет (</a:t>
            </a:r>
            <a:r>
              <a:rPr lang="en-US" sz="1900" b="1" dirty="0"/>
              <a:t>T</a:t>
            </a:r>
            <a:r>
              <a:rPr lang="ru-RU" sz="1900" dirty="0"/>
              <a:t>= титан, </a:t>
            </a:r>
            <a:r>
              <a:rPr lang="ru-RU" sz="1900" b="1" dirty="0"/>
              <a:t>S</a:t>
            </a:r>
            <a:r>
              <a:rPr lang="ru-RU" sz="1900" dirty="0"/>
              <a:t>= нержавеющая сталь)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545634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11333</TotalTime>
  <Words>1036</Words>
  <Application>Microsoft Office PowerPoint</Application>
  <PresentationFormat>Произвольный</PresentationFormat>
  <Paragraphs>88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Helvetica</vt:lpstr>
      <vt:lpstr>Helvetica Light</vt:lpstr>
      <vt:lpstr>Helvetica LT Std</vt:lpstr>
      <vt:lpstr>Helvetica LT Std Light</vt:lpstr>
      <vt:lpstr>Wingdings</vt:lpstr>
      <vt:lpstr>2_Custom Design</vt:lpstr>
      <vt:lpstr>3_Custom Design</vt:lpstr>
      <vt:lpstr>4_Custom Design</vt:lpstr>
      <vt:lpstr>Презентация PowerPoint</vt:lpstr>
      <vt:lpstr>Духовые шкафы и компактные приборы</vt:lpstr>
      <vt:lpstr>   HG1145A</vt:lpstr>
      <vt:lpstr>Посудомоечные машины</vt:lpstr>
      <vt:lpstr>Стиральные машины</vt:lpstr>
      <vt:lpstr>Сушильные машины</vt:lpstr>
      <vt:lpstr>Сушильные шкафы</vt:lpstr>
      <vt:lpstr>Hidden Helpers</vt:lpstr>
      <vt:lpstr>Стиральные машины профессиональные</vt:lpstr>
      <vt:lpstr>Сушильные машины профессиональные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Mosina</dc:creator>
  <cp:lastModifiedBy>Анна Мосина</cp:lastModifiedBy>
  <cp:revision>272</cp:revision>
  <cp:lastPrinted>2019-06-06T10:44:28Z</cp:lastPrinted>
  <dcterms:created xsi:type="dcterms:W3CDTF">2018-07-02T10:58:46Z</dcterms:created>
  <dcterms:modified xsi:type="dcterms:W3CDTF">2022-09-08T08:54:08Z</dcterms:modified>
</cp:coreProperties>
</file>